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84" r:id="rId3"/>
    <p:sldId id="285" r:id="rId4"/>
    <p:sldId id="318" r:id="rId6"/>
    <p:sldId id="258" r:id="rId7"/>
    <p:sldId id="259" r:id="rId8"/>
    <p:sldId id="289" r:id="rId9"/>
    <p:sldId id="290" r:id="rId10"/>
    <p:sldId id="291" r:id="rId11"/>
    <p:sldId id="292" r:id="rId12"/>
    <p:sldId id="260" r:id="rId13"/>
    <p:sldId id="261" r:id="rId14"/>
    <p:sldId id="262" r:id="rId15"/>
    <p:sldId id="264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19" r:id="rId24"/>
    <p:sldId id="268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279" r:id="rId41"/>
    <p:sldId id="280" r:id="rId42"/>
    <p:sldId id="282" r:id="rId43"/>
    <p:sldId id="315" r:id="rId44"/>
    <p:sldId id="281" r:id="rId45"/>
    <p:sldId id="283" r:id="rId46"/>
    <p:sldId id="320" r:id="rId47"/>
    <p:sldId id="317" r:id="rId48"/>
    <p:sldId id="316" r:id="rId4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542" autoAdjust="0"/>
  </p:normalViewPr>
  <p:slideViewPr>
    <p:cSldViewPr showGuides="1">
      <p:cViewPr varScale="1">
        <p:scale>
          <a:sx n="102" d="100"/>
          <a:sy n="102" d="100"/>
        </p:scale>
        <p:origin x="188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42.wmf"/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drawings/_rels/vmlDrawing4.vml.rels><?xml version="1.0" encoding="UTF-8" standalone="yes"?>
<Relationships xmlns="http://schemas.openxmlformats.org/package/2006/relationships"><Relationship Id="rId5" Type="http://schemas.openxmlformats.org/officeDocument/2006/relationships/image" Target="../media/image99.wmf"/><Relationship Id="rId4" Type="http://schemas.openxmlformats.org/officeDocument/2006/relationships/image" Target="../media/image98.wmf"/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4DA33-A2E3-436E-A847-1E91FB1433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7026F-1B3E-430E-B9DC-78AB0D1C6D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从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标准模型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来看，经典电动力学是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量子电动力学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的宏观极限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学科的专业基础课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物理电子学、电路与系统、微电子、电磁场、通信、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信号与信息处理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 继以“电路”观点开设的若干门课程之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后，又以“场”的观点开设的对电磁运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动规律更加本质了解的课程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026F-1B3E-430E-B9DC-78AB0D1C6D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电磁场与电磁波虽然不能亲眼所见，但是客观存在的一种物质，因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为它具有物质的两种重要属性：能量和质量。但是，电磁场与电磁波的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质量极其微小，因此，通常仅研究电磁场与电磁波的能量特性。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电磁场与电磁波既然是一种物质，它的存在和传播无需依赖于任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何媒质。在没有物质存在的真空环境中，电磁场与电磁波的存在和传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播会感到更加“自由”。因此对于电磁场与电磁波来说，真空环境通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常被称为“自由空间”。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026F-1B3E-430E-B9DC-78AB0D1C6D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如果电荷及电流均随时间改变，它们产生的电场及磁场也是随时间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变化的，时变的电场与时变的磁场可以相互转化，两者不可分割，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它们构成统一的时变电磁场。随时间变化的电场、磁场互相激发，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以波动的形式向周围扩散，形成电磁波。按变化的快慢不同，电磁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波可以分为不同的频率。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当今的无线通信、广播、雷达、遥控遥测、微波遥感、无线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因特网、无线局域网、卫星定位以及光纤通信等信息技术都是利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用电磁波作为媒介传输信息的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026F-1B3E-430E-B9DC-78AB0D1C6D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1200" b="1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1200" b="1" dirty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1200" b="1" dirty="0">
                <a:latin typeface="楷体_GB2312" pitchFamily="49" charset="-122"/>
                <a:ea typeface="楷体_GB2312" pitchFamily="49" charset="-122"/>
              </a:rPr>
              <a:t>）是振荡电路，含有两个金属放电杆，每根杆的一端有一金属球，两球间有一个敞开的空气隙。</a:t>
            </a:r>
            <a:r>
              <a:rPr lang="zh-CN" altLang="en-US" sz="1200" dirty="0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1200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1200" b="1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1200" b="1" dirty="0"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zh-CN" altLang="en-US" sz="1200" b="1" dirty="0">
                <a:latin typeface="楷体_GB2312" pitchFamily="49" charset="-122"/>
                <a:ea typeface="楷体_GB2312" pitchFamily="49" charset="-122"/>
              </a:rPr>
              <a:t>）是一个检测电磁波的装置</a:t>
            </a:r>
            <a:r>
              <a:rPr lang="zh-CN" altLang="en-US" sz="1200" dirty="0">
                <a:latin typeface="楷体_GB2312" pitchFamily="49" charset="-122"/>
                <a:ea typeface="楷体_GB2312" pitchFamily="49" charset="-122"/>
              </a:rPr>
              <a:t> ，</a:t>
            </a:r>
            <a:r>
              <a:rPr lang="zh-CN" altLang="en-US" sz="1200" b="1" dirty="0">
                <a:latin typeface="楷体_GB2312" pitchFamily="49" charset="-122"/>
                <a:ea typeface="楷体_GB2312" pitchFamily="49" charset="-122"/>
              </a:rPr>
              <a:t>不带电池或其它内部电源，是将一条导线弯成圆形，在导线的两端焊上两个金属小球，小球间留有小的间隙</a:t>
            </a:r>
            <a:r>
              <a:rPr lang="zh-CN" altLang="en-US" sz="1200" dirty="0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026F-1B3E-430E-B9DC-78AB0D1C6D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电磁辐射危害人体的机理主要是热效应、非热效应和积累效应等。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热效应</a:t>
            </a:r>
            <a:r>
              <a:rPr lang="en-US" altLang="zh-CN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en-US" altLang="zh-CN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人体内</a:t>
            </a:r>
            <a:r>
              <a:rPr lang="en-US" altLang="zh-CN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70%</a:t>
            </a:r>
            <a:r>
              <a:rPr lang="zh-CN" alt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以上是水，水分子受到电磁波辐射后相互摩擦，引</a:t>
            </a:r>
            <a:endParaRPr lang="zh-CN" altLang="en-US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起机体升温，从而影响到身体其他器官的正常工作。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非热效应</a:t>
            </a:r>
            <a:r>
              <a:rPr lang="en-US" altLang="zh-CN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en-US" altLang="zh-CN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人体的器官和组织都存在微弱的电磁场，它们是稳定和有序的，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外界电磁波的干扰，可破坏处于平衡状态的微弱电磁场，从而破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坏人体正常循环机能。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累积效应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热效应和非热效应作用于人体后，对人体的伤害尚未来得及自我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修复之前再次受到电磁波辐射的话，其伤害程度就会发生累积，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久之会成为永久性病态或危及生命。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长期接受电磁辐射会造成人体免疫力下降、新陈代谢紊乱、记忆力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减退、提前衰老、心率失常、视力下降、血压异常、皮肤产生斑痘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、粗糙，甚至导致各类癌症等；男女生殖能力下降、妇女易患月经</a:t>
            </a:r>
            <a:endParaRPr lang="zh-CN" alt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紊乱、流产、畸胎等症！！！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026F-1B3E-430E-B9DC-78AB0D1C6D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7026F-1B3E-430E-B9DC-78AB0D1C6D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026F-1B3E-430E-B9DC-78AB0D1C6D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026F-1B3E-430E-B9DC-78AB0D1C6D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73157"/>
            <a:ext cx="7772400" cy="147002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7716" y="2643182"/>
            <a:ext cx="6670366" cy="1752600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7D6F3-C4F9-4CBB-9A90-49EEBD80DE26}" type="slidenum">
              <a:rPr lang="en-US" altLang="zh-CN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DA6AF-B89B-4CDB-8ACB-595FDD87E74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43768" y="274639"/>
            <a:ext cx="1543032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6151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887F5-17B0-4B3A-B0B0-74C6508B428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3C74F7-15AD-4423-9320-A9BBB103370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C7260-9FEC-4F7A-A8E6-A95E2559019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204209-2A1B-4C5E-A865-C4393233B4F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924181"/>
            <a:ext cx="7772400" cy="1362075"/>
          </a:xfrm>
        </p:spPr>
        <p:txBody>
          <a:bodyPr anchor="t"/>
          <a:lstStyle>
            <a:lvl1pPr algn="l">
              <a:defRPr sz="4400" b="0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1428747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00FCA-C323-42AE-B8D7-568007A247B5}" type="slidenum">
              <a:rPr lang="en-US" altLang="zh-CN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D9862-A5B4-4733-AED1-2DF5B82A5F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26C93-34ED-4A2A-BD4D-50A759DF2F3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5D6BC9-5712-4CB4-A6E9-8CC70E37AD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051B50-8BFB-46BF-BA84-D0866D71BE0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382" y="1071546"/>
            <a:ext cx="5111750" cy="50497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79083" y="1071546"/>
            <a:ext cx="3008313" cy="34290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5" y="285728"/>
            <a:ext cx="8230993" cy="696626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9706F-CA28-4B7A-9B0A-25DD49FE8E4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01024" y="642918"/>
            <a:ext cx="785818" cy="4572032"/>
          </a:xfrm>
        </p:spPr>
        <p:txBody>
          <a:bodyPr vert="eaVert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42922" y="541340"/>
            <a:ext cx="6415094" cy="5459428"/>
          </a:xfrm>
          <a:prstGeom prst="roundRect">
            <a:avLst>
              <a:gd name="adj" fmla="val 4800"/>
            </a:avLst>
          </a:prstGeom>
          <a:solidFill>
            <a:schemeClr val="accent1">
              <a:tint val="20000"/>
            </a:schemeClr>
          </a:solidFill>
          <a:ln w="38100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tint val="20000"/>
                  </a:schemeClr>
                </a:gs>
              </a:gsLst>
              <a:lin ang="16200000" scaled="1"/>
              <a:tileRect/>
            </a:gradFill>
          </a:ln>
          <a:effectLst>
            <a:outerShdw blurRad="76200" dist="38100" dir="5400000" sx="100500" sy="100500" algn="tl" rotWithShape="0">
              <a:srgbClr val="000000">
                <a:alpha val="50000"/>
              </a:srgb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72330" y="1000108"/>
            <a:ext cx="914368" cy="4214842"/>
          </a:xfrm>
        </p:spPr>
        <p:txBody>
          <a:bodyPr vert="eaVert"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23C6D-06C8-416A-99CE-A0B7840818E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55000">
              <a:srgbClr val="F3F3F3"/>
            </a:gs>
            <a:gs pos="100000">
              <a:srgbClr val="D2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7"/>
          <p:cNvPicPr>
            <a:picLocks noChangeAspect="1"/>
          </p:cNvPicPr>
          <p:nvPr/>
        </p:nvPicPr>
        <p:blipFill>
          <a:blip r:embed="rId14" cstate="print">
            <a:lum bright="12000" contrast="40000"/>
          </a:blip>
          <a:srcRect/>
          <a:stretch>
            <a:fillRect/>
          </a:stretch>
        </p:blipFill>
        <p:spPr bwMode="auto">
          <a:xfrm>
            <a:off x="6667500" y="4914900"/>
            <a:ext cx="24765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0" y="0"/>
            <a:ext cx="914400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</a:schemeClr>
              </a:gs>
            </a:gsLst>
            <a:lin ang="18900000" scaled="1"/>
            <a:tileRect/>
          </a:gradFill>
          <a:ln w="12700" cap="rnd" cmpd="sng" algn="ctr">
            <a:noFill/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40951"/>
            <a:ext cx="457200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5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  <a:alpha val="60000"/>
                </a:schemeClr>
              </a:gs>
            </a:gsLst>
            <a:lin ang="8100000" scaled="1"/>
            <a:tileRect/>
          </a:gradFill>
          <a:ln w="12700" cap="rnd" cmpd="sng" algn="ctr">
            <a:noFill/>
            <a:prstDash val="solid"/>
          </a:ln>
          <a:effectLst>
            <a:glow>
              <a:schemeClr val="accent1">
                <a:tint val="100000"/>
                <a:shade val="100000"/>
                <a:hueMod val="100000"/>
                <a:satMod val="100000"/>
              </a:schemeClr>
            </a:glo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6153" name="图片 8"/>
          <p:cNvPicPr>
            <a:picLocks noChangeAspect="1"/>
          </p:cNvPicPr>
          <p:nvPr/>
        </p:nvPicPr>
        <p:blipFill>
          <a:blip r:embed="rId15" cstate="print">
            <a:lum bright="34000" contrast="40000"/>
          </a:blip>
          <a:srcRect/>
          <a:stretch>
            <a:fillRect/>
          </a:stretch>
        </p:blipFill>
        <p:spPr bwMode="auto">
          <a:xfrm>
            <a:off x="0" y="6419850"/>
            <a:ext cx="91440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615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5FC1D6C-7A36-4BF1-8088-07765F5F628B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itchFamily="34" charset="0"/>
          <a:ea typeface="隶书" panose="02010509060101010101" pitchFamily="49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itchFamily="34" charset="0"/>
          <a:ea typeface="隶书" panose="02010509060101010101" pitchFamily="49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itchFamily="34" charset="0"/>
          <a:ea typeface="隶书" panose="02010509060101010101" pitchFamily="49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itchFamily="34" charset="0"/>
          <a:ea typeface="隶书" panose="02010509060101010101" pitchFamily="49" charset="-122"/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 2" panose="05020102010507070707" pitchFamily="18" charset="2"/>
        <a:buChar char="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 2" panose="05020102010507070707" pitchFamily="18" charset="2"/>
        <a:buChar char="³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7B9B57"/>
        </a:buClr>
        <a:buSzPct val="60000"/>
        <a:buFont typeface="Wingdings 2" panose="05020102010507070707" pitchFamily="18" charset="2"/>
        <a:buChar char="®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8B7396"/>
        </a:buClr>
        <a:buSzPct val="45000"/>
        <a:buFont typeface="Wingdings 2" panose="05020102010507070707" pitchFamily="18" charset="2"/>
        <a:buChar char="¯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E89A53"/>
        </a:buClr>
        <a:buFont typeface="Wingdings 2" panose="05020102010507070707" pitchFamily="18" charset="2"/>
        <a:buChar char="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mailto:caizhengyi@mail.ustc.edu.cn" TargetMode="External"/><Relationship Id="rId3" Type="http://schemas.openxmlformats.org/officeDocument/2006/relationships/hyperlink" Target="mailto:xhy26@mail.ustc.edu.cn" TargetMode="External"/><Relationship Id="rId2" Type="http://schemas.openxmlformats.org/officeDocument/2006/relationships/image" Target="../media/image6.jpeg"/><Relationship Id="rId1" Type="http://schemas.openxmlformats.org/officeDocument/2006/relationships/hyperlink" Target="mailto:sjue@ustc.edu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hyperlink" Target="http://scienceworld.wolfram.com/biography/photo-credits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jpeg"/><Relationship Id="rId3" Type="http://schemas.openxmlformats.org/officeDocument/2006/relationships/hyperlink" Target="http://goodgou.cn/class.asp?lx=hot" TargetMode="Externa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hyperlink" Target="http://www.3gaw.com/simple/t2470.html" TargetMode="Externa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hyperlink" Target="http://baike.baidu.com/item/%E7%94%B5%E7%A3%81%E7%9B%B8%E4%BA%92%E4%BD%9C%E7%94%A8" TargetMode="External"/><Relationship Id="rId7" Type="http://schemas.openxmlformats.org/officeDocument/2006/relationships/hyperlink" Target="http://baike.baidu.com/item/%E5%8E%9F%E5%AD%90" TargetMode="External"/><Relationship Id="rId6" Type="http://schemas.openxmlformats.org/officeDocument/2006/relationships/hyperlink" Target="http://baike.baidu.com/item/%E6%8E%A5%E8%A7%A6%E5%8A%9B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2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0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9.wmf"/><Relationship Id="rId10" Type="http://schemas.openxmlformats.org/officeDocument/2006/relationships/vmlDrawing" Target="../drawings/vmlDrawing1.vml"/><Relationship Id="rId1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8.jpeg"/><Relationship Id="rId6" Type="http://schemas.openxmlformats.org/officeDocument/2006/relationships/image" Target="../media/image4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6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45.wmf"/><Relationship Id="rId1" Type="http://schemas.openxmlformats.org/officeDocument/2006/relationships/oleObject" Target="../embeddings/oleObject5.bin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oleObject" Target="../embeddings/oleObject8.bin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4" Type="http://schemas.openxmlformats.org/officeDocument/2006/relationships/vmlDrawing" Target="../drawings/vmlDrawing3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68.png"/><Relationship Id="rId11" Type="http://schemas.openxmlformats.org/officeDocument/2006/relationships/image" Target="../media/image57.png"/><Relationship Id="rId10" Type="http://schemas.openxmlformats.org/officeDocument/2006/relationships/image" Target="../media/image67.png"/><Relationship Id="rId1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microsoft.com/office/2007/relationships/media" Target="file:///D:\_Tonys%20Files\Tonys%20Software%20-%20Tutorials%20-%20General%20Folders\Projects\MMIC%20Design\mmic%20with%20FETs.avi" TargetMode="External"/><Relationship Id="rId1" Type="http://schemas.openxmlformats.org/officeDocument/2006/relationships/video" Target="file:///D:\_Tonys%20Files\Tonys%20Software%20-%20Tutorials%20-%20General%20Folders\Projects\MMIC%20Design\mmic%20with%20FETs.avi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4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jpeg"/><Relationship Id="rId1" Type="http://schemas.openxmlformats.org/officeDocument/2006/relationships/image" Target="../media/image8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8.jpeg"/><Relationship Id="rId1" Type="http://schemas.openxmlformats.org/officeDocument/2006/relationships/image" Target="../media/image8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jpeg"/><Relationship Id="rId1" Type="http://schemas.openxmlformats.org/officeDocument/2006/relationships/image" Target="../media/image8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jpeg"/><Relationship Id="rId1" Type="http://schemas.openxmlformats.org/officeDocument/2006/relationships/image" Target="../media/image9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jpeg"/><Relationship Id="rId1" Type="http://schemas.openxmlformats.org/officeDocument/2006/relationships/image" Target="../media/image9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.bin"/><Relationship Id="rId8" Type="http://schemas.openxmlformats.org/officeDocument/2006/relationships/image" Target="../media/image98.wmf"/><Relationship Id="rId7" Type="http://schemas.openxmlformats.org/officeDocument/2006/relationships/oleObject" Target="../embeddings/oleObject12.bin"/><Relationship Id="rId6" Type="http://schemas.openxmlformats.org/officeDocument/2006/relationships/image" Target="../media/image97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96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95.wmf"/><Relationship Id="rId13" Type="http://schemas.openxmlformats.org/officeDocument/2006/relationships/notesSlide" Target="../notesSlides/notesSlide7.xml"/><Relationship Id="rId12" Type="http://schemas.openxmlformats.org/officeDocument/2006/relationships/vmlDrawing" Target="../drawings/vmlDrawing4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99.wmf"/><Relationship Id="rId1" Type="http://schemas.openxmlformats.org/officeDocument/2006/relationships/oleObject" Target="../embeddings/oleObject9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png"/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5.jpeg"/><Relationship Id="rId1" Type="http://schemas.openxmlformats.org/officeDocument/2006/relationships/image" Target="../media/image10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hyperlink" Target="http://scienceworld.wolfram.com/biography/photo-credit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hyperlink" Target="http://scienceworld.wolfram.com/biography/photo-credit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1215820" y="-29074"/>
            <a:ext cx="8064896" cy="266429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72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电 磁 场 理 论</a:t>
            </a:r>
            <a:endParaRPr lang="zh-CN" altLang="en-US" sz="7200" b="1" dirty="0">
              <a:solidFill>
                <a:schemeClr val="tx2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  <a:ea typeface="+mn-ea"/>
              <a:cs typeface="Times New Roman" panose="02020603050405020304" pitchFamily="18" charset="0"/>
            </a:endParaRPr>
          </a:p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5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Electromagnetic Theory</a:t>
            </a:r>
            <a:endParaRPr lang="en-US" altLang="zh-CN" sz="54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endParaRPr lang="en-US" altLang="zh-CN" sz="7200" dirty="0">
              <a:effectLst>
                <a:outerShdw blurRad="38100" dist="38100" dir="2700000" algn="tl">
                  <a:srgbClr val="000000"/>
                </a:outerShdw>
              </a:effectLst>
              <a:latin typeface="+mj-ea"/>
              <a:ea typeface="+mj-ea"/>
              <a:cs typeface="Times New Roman" panose="02020603050405020304" pitchFamily="18" charset="0"/>
            </a:endParaRPr>
          </a:p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endParaRPr lang="en-US" altLang="zh-CN" sz="7200" dirty="0">
              <a:effectLst>
                <a:outerShdw blurRad="38100" dist="38100" dir="2700000" algn="tl">
                  <a:srgbClr val="000000"/>
                </a:outerShdw>
              </a:effectLst>
              <a:latin typeface="+mj-ea"/>
              <a:ea typeface="+mj-ea"/>
              <a:cs typeface="Times New Roman" panose="02020603050405020304" pitchFamily="18" charset="0"/>
            </a:endParaRPr>
          </a:p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endParaRPr lang="en-US" altLang="zh-CN" sz="7200" dirty="0">
              <a:effectLst>
                <a:outerShdw blurRad="38100" dist="38100" dir="2700000" algn="tl">
                  <a:srgbClr val="000000"/>
                </a:outerShdw>
              </a:effectLst>
              <a:latin typeface="+mj-ea"/>
              <a:ea typeface="+mj-ea"/>
              <a:cs typeface="Times New Roman" panose="02020603050405020304" pitchFamily="18" charset="0"/>
            </a:endParaRPr>
          </a:p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endParaRPr lang="en-US" altLang="zh-CN" sz="7200" dirty="0">
              <a:effectLst>
                <a:outerShdw blurRad="38100" dist="38100" dir="2700000" algn="tl">
                  <a:srgbClr val="000000"/>
                </a:outerShdw>
              </a:effectLst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19672" y="2170326"/>
            <a:ext cx="80648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200" dirty="0">
                <a:latin typeface="+mn-ea"/>
                <a:ea typeface="+mn-ea"/>
              </a:rPr>
              <a:t>主讲老师</a:t>
            </a:r>
            <a:endParaRPr lang="en-US" altLang="zh-CN" sz="3200" dirty="0">
              <a:latin typeface="+mn-ea"/>
              <a:ea typeface="+mn-ea"/>
            </a:endParaRPr>
          </a:p>
          <a:p>
            <a:pPr algn="ctr">
              <a:defRPr/>
            </a:pPr>
            <a:r>
              <a:rPr lang="zh-CN" altLang="en-US" sz="3200" dirty="0">
                <a:latin typeface="+mn-ea"/>
                <a:ea typeface="+mn-ea"/>
              </a:rPr>
              <a:t>苏觉</a:t>
            </a:r>
            <a:endParaRPr lang="en-US" altLang="zh-CN" sz="3200" dirty="0">
              <a:latin typeface="+mn-ea"/>
              <a:ea typeface="+mn-ea"/>
            </a:endParaRPr>
          </a:p>
          <a:p>
            <a:pPr algn="ctr">
              <a:defRPr/>
            </a:pPr>
            <a:r>
              <a:rPr lang="zh-CN" altLang="en-US" sz="3200" dirty="0">
                <a:latin typeface="+mn-ea"/>
                <a:ea typeface="+mn-ea"/>
              </a:rPr>
              <a:t>电话 ：</a:t>
            </a:r>
            <a:r>
              <a:rPr lang="en-US" altLang="zh-CN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63601373</a:t>
            </a:r>
            <a:endParaRPr lang="en-US" altLang="zh-CN" sz="3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Email: </a:t>
            </a:r>
            <a:r>
              <a:rPr lang="en-US" altLang="zh-CN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1"/>
              </a:rPr>
              <a:t>sjue@ustc.edu.cn</a:t>
            </a:r>
            <a:endParaRPr lang="en-US" altLang="zh-CN" sz="3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US" altLang="zh-CN" sz="3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50825" y="620713"/>
            <a:ext cx="1441450" cy="1439862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372492" y="3748933"/>
            <a:ext cx="6664004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sz="3200" dirty="0">
              <a:latin typeface="+mn-ea"/>
              <a:ea typeface="+mn-ea"/>
            </a:endParaRPr>
          </a:p>
          <a:p>
            <a:pPr algn="ctr"/>
            <a:r>
              <a:rPr lang="zh-CN" altLang="en-US" sz="3200" dirty="0">
                <a:latin typeface="+mn-ea"/>
                <a:ea typeface="+mn-ea"/>
              </a:rPr>
              <a:t>助教老师</a:t>
            </a:r>
            <a:endParaRPr lang="en-US" altLang="zh-CN" sz="3200" dirty="0">
              <a:latin typeface="+mn-ea"/>
              <a:ea typeface="+mn-ea"/>
            </a:endParaRPr>
          </a:p>
          <a:p>
            <a:r>
              <a:rPr lang="zh-CN" altLang="en-US" sz="3200" dirty="0">
                <a:latin typeface="+mn-ea"/>
                <a:ea typeface="+mn-ea"/>
              </a:rPr>
              <a:t>徐慧颖：</a:t>
            </a:r>
            <a:r>
              <a:rPr lang="en-US" altLang="zh-CN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3"/>
              </a:rPr>
              <a:t>xhy26@mail.ustc.edu.cn</a:t>
            </a:r>
            <a:endParaRPr lang="en-US" altLang="zh-CN" sz="3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蔡正一：</a:t>
            </a:r>
            <a:r>
              <a:rPr lang="en-US" altLang="zh-CN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4"/>
              </a:rPr>
              <a:t>caizhengyi@mail.ustc.edu.cn</a:t>
            </a:r>
            <a:endParaRPr lang="en-US" altLang="zh-CN" sz="3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刘书烨</a:t>
            </a:r>
            <a:r>
              <a:rPr lang="en-US" altLang="zh-CN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  lsy98@mail.ustc.edu.cn</a:t>
            </a:r>
            <a:endParaRPr lang="en-US" altLang="zh-CN" sz="3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潘玮奇</a:t>
            </a:r>
            <a:r>
              <a:rPr lang="en-US" altLang="zh-CN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  1536393895@qq.com</a:t>
            </a:r>
            <a:endParaRPr lang="zh-CN" altLang="en-US" sz="3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0960" y="4615120"/>
            <a:ext cx="2187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</a:t>
            </a:r>
            <a:r>
              <a:rPr lang="en-US" altLang="zh-CN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QQ</a:t>
            </a:r>
            <a:r>
              <a:rPr lang="zh-CN" alt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群：</a:t>
            </a:r>
            <a:endParaRPr lang="en-US" altLang="zh-CN" sz="3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/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640084861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t="16696" b="22809"/>
          <a:stretch>
            <a:fillRect/>
          </a:stretch>
        </p:blipFill>
        <p:spPr>
          <a:xfrm>
            <a:off x="107504" y="2060575"/>
            <a:ext cx="2374289" cy="25545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491731" y="1123925"/>
            <a:ext cx="5256733" cy="41052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eaLnBrk="0" hangingPunct="0"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60000"/>
            </a:pPr>
            <a:r>
              <a:rPr lang="zh-CN" altLang="en-US" sz="2400" b="1" dirty="0"/>
              <a:t>   </a:t>
            </a:r>
            <a:r>
              <a:rPr lang="zh-CN" altLang="en-US" sz="2600" b="1" kern="0" dirty="0">
                <a:latin typeface="宋体" panose="02010600030101010101" pitchFamily="2" charset="-122"/>
                <a:ea typeface="+mn-ea"/>
              </a:rPr>
              <a:t>直到</a:t>
            </a:r>
            <a:r>
              <a:rPr lang="en-US" altLang="zh-CN" sz="2600" b="1" kern="0" dirty="0">
                <a:latin typeface="宋体" panose="02010600030101010101" pitchFamily="2" charset="-122"/>
                <a:ea typeface="+mn-ea"/>
              </a:rPr>
              <a:t>1865</a:t>
            </a:r>
            <a:r>
              <a:rPr lang="zh-CN" altLang="en-US" sz="2600" b="1" kern="0" dirty="0">
                <a:latin typeface="宋体" panose="02010600030101010101" pitchFamily="2" charset="-122"/>
                <a:ea typeface="+mn-ea"/>
              </a:rPr>
              <a:t>年英国物理学者</a:t>
            </a:r>
            <a:r>
              <a:rPr lang="zh-CN" altLang="en-US" sz="2600" b="1" kern="0" dirty="0">
                <a:solidFill>
                  <a:srgbClr val="FF0000"/>
                </a:solidFill>
                <a:latin typeface="宋体" panose="02010600030101010101" pitchFamily="2" charset="-122"/>
                <a:ea typeface="+mn-ea"/>
              </a:rPr>
              <a:t>麦克斯韦（</a:t>
            </a:r>
            <a:r>
              <a:rPr lang="en-US" altLang="zh-CN" sz="2600" b="1" kern="0" dirty="0">
                <a:solidFill>
                  <a:srgbClr val="FF0000"/>
                </a:solidFill>
                <a:latin typeface="宋体" panose="02010600030101010101" pitchFamily="2" charset="-122"/>
                <a:ea typeface="+mn-ea"/>
              </a:rPr>
              <a:t>Maxwell</a:t>
            </a:r>
            <a:r>
              <a:rPr lang="zh-CN" altLang="en-US" sz="2600" b="1" kern="0" dirty="0">
                <a:solidFill>
                  <a:srgbClr val="FF0000"/>
                </a:solidFill>
                <a:latin typeface="宋体" panose="02010600030101010101" pitchFamily="2" charset="-122"/>
                <a:ea typeface="+mn-ea"/>
              </a:rPr>
              <a:t>）</a:t>
            </a:r>
            <a:r>
              <a:rPr lang="zh-CN" altLang="en-US" sz="2600" b="1" kern="0" dirty="0">
                <a:latin typeface="宋体" panose="02010600030101010101" pitchFamily="2" charset="-122"/>
                <a:ea typeface="+mn-ea"/>
              </a:rPr>
              <a:t>总结和概括了物理学家法拉第、安培和高斯等前人的工作，创造性地提出了位移电流的概念。这个概念的核心思想是：变化着的电场能产生磁场；与变化着的磁场产生电场相对应。在此基础上建立了宏观电磁现象满足的基本规律</a:t>
            </a:r>
            <a:r>
              <a:rPr lang="en-US" altLang="zh-CN" sz="2600" b="1" kern="0" dirty="0">
                <a:latin typeface="宋体" panose="02010600030101010101" pitchFamily="2" charset="-122"/>
                <a:ea typeface="+mn-ea"/>
              </a:rPr>
              <a:t>——</a:t>
            </a:r>
            <a:r>
              <a:rPr lang="zh-CN" altLang="en-US" sz="2600" b="1" kern="0" dirty="0">
                <a:latin typeface="宋体" panose="02010600030101010101" pitchFamily="2" charset="-122"/>
                <a:ea typeface="+mn-ea"/>
              </a:rPr>
              <a:t>麦克斯韦方程组和光的电磁波学说。</a:t>
            </a:r>
            <a:endParaRPr lang="zh-CN" altLang="en-US" sz="2600" b="1" kern="0" dirty="0">
              <a:latin typeface="宋体" panose="02010600030101010101" pitchFamily="2" charset="-122"/>
              <a:ea typeface="+mn-ea"/>
            </a:endParaRPr>
          </a:p>
        </p:txBody>
      </p:sp>
      <p:pic>
        <p:nvPicPr>
          <p:cNvPr id="5" name="Picture 3" descr="Maxwell">
            <a:hlinkClick r:id="rId1"/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23925"/>
            <a:ext cx="2970212" cy="39608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347864" y="1412776"/>
            <a:ext cx="5256212" cy="43195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3000">
                <a:solidFill>
                  <a:srgbClr val="000066"/>
                </a:solidFill>
              </a:rPr>
              <a:t>       </a:t>
            </a:r>
            <a:r>
              <a:rPr lang="en-US" altLang="zh-CN" sz="2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1887</a:t>
            </a:r>
            <a:r>
              <a:rPr lang="zh-CN" altLang="en-US" sz="2600" b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，德国科学家赫兹用火花隙激励一个环状天线，用另一个带隙的环状天线接收，证实了麦克斯韦关于电磁波存在的预言，这一重要的实验导致了后来无线电报的发明。从此开始了电磁场理论应用与发展时代，并且发展成为当代最引人注目的学科之一。</a:t>
            </a:r>
            <a:endParaRPr lang="zh-CN" altLang="en-US" sz="2600" b="1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Picture 6" descr="hertz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95114" y="1412776"/>
            <a:ext cx="3200400" cy="381000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赫兹实验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54000" y="1456655"/>
            <a:ext cx="8229600" cy="242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69900" y="593055"/>
            <a:ext cx="7543800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zh-CN" altLang="en-US" sz="3000">
                <a:solidFill>
                  <a:srgbClr val="CC3300"/>
                </a:solidFill>
                <a:ea typeface="楷体_GB2312" pitchFamily="49" charset="-122"/>
              </a:rPr>
              <a:t>赫兹设计的电磁波发生和接收装置</a:t>
            </a:r>
            <a:endParaRPr lang="zh-CN" altLang="en-US" sz="3000">
              <a:solidFill>
                <a:srgbClr val="CC3300"/>
              </a:solidFill>
              <a:ea typeface="楷体_GB2312" pitchFamily="49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05064"/>
            <a:ext cx="5688632" cy="267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609600"/>
            <a:ext cx="8229600" cy="5521325"/>
          </a:xfrm>
        </p:spPr>
        <p:txBody>
          <a:bodyPr/>
          <a:lstStyle/>
          <a:p>
            <a:pPr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800" b="1" dirty="0"/>
              <a:t>随着近百年来科学技术的进步，尤其是无线电电子学、计算机和网络的迅猛发展，使得电磁场理论得到了广泛的应用和发展。</a:t>
            </a:r>
            <a:endParaRPr lang="zh-CN" altLang="en-US" sz="2800" b="1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发展的新课题：</a:t>
            </a:r>
            <a:endParaRPr lang="zh-CN" altLang="en-US" sz="28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/>
              <a:t>等离子体物理学</a:t>
            </a:r>
            <a:endParaRPr lang="zh-CN" altLang="en-US" sz="28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/>
              <a:t>磁流体力学</a:t>
            </a:r>
            <a:endParaRPr lang="zh-CN" altLang="en-US" sz="28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/>
              <a:t>电化学</a:t>
            </a:r>
            <a:endParaRPr lang="zh-CN" altLang="en-US" sz="28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/>
              <a:t>量子电动力学</a:t>
            </a:r>
            <a:endParaRPr lang="zh-CN" altLang="en-US" sz="28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/>
              <a:t>环境电磁学</a:t>
            </a:r>
            <a:endParaRPr lang="zh-CN" altLang="en-US" sz="28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/>
              <a:t>生物电磁学</a:t>
            </a:r>
            <a:endParaRPr lang="zh-CN" altLang="en-US" sz="28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/>
              <a:t>电磁兼容</a:t>
            </a:r>
            <a:r>
              <a:rPr lang="en-US" altLang="zh-CN" sz="2800" dirty="0">
                <a:latin typeface="Arial" panose="020B0604020202020204" pitchFamily="34" charset="0"/>
              </a:rPr>
              <a:t>……</a:t>
            </a:r>
            <a:r>
              <a:rPr lang="en-US" altLang="zh-CN" sz="2800" dirty="0"/>
              <a:t>.</a:t>
            </a:r>
            <a:endParaRPr lang="en-US" altLang="zh-CN" sz="28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     “</a:t>
            </a:r>
            <a:r>
              <a:rPr lang="zh-CN" altLang="en-US" sz="2800" b="1" dirty="0">
                <a:solidFill>
                  <a:srgbClr val="FF0000"/>
                </a:solidFill>
              </a:rPr>
              <a:t>电磁场理论”成为世界各国大学电类专业学生必修的一门基础课程</a:t>
            </a:r>
            <a:r>
              <a:rPr lang="zh-CN" altLang="en-US" sz="2800" dirty="0">
                <a:solidFill>
                  <a:srgbClr val="FF0000"/>
                </a:solidFill>
              </a:rPr>
              <a:t>。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solidFill>
                  <a:schemeClr val="tx1"/>
                </a:solidFill>
                <a:effectLst/>
              </a:rPr>
              <a:t>二、电磁场理论的性质和地位</a:t>
            </a:r>
            <a:br>
              <a:rPr lang="zh-CN" altLang="en-US" sz="4000" b="1" dirty="0">
                <a:solidFill>
                  <a:schemeClr val="tx1"/>
                </a:solidFill>
                <a:effectLst/>
              </a:rPr>
            </a:br>
            <a:endParaRPr lang="zh-CN" altLang="en-US" sz="4000" b="1" dirty="0">
              <a:solidFill>
                <a:schemeClr val="tx1"/>
              </a:solidFill>
              <a:effectLst/>
            </a:endParaRPr>
          </a:p>
        </p:txBody>
      </p:sp>
      <p:sp>
        <p:nvSpPr>
          <p:cNvPr id="10" name="AutoShape 14"/>
          <p:cNvSpPr>
            <a:spLocks noChangeArrowheads="1"/>
          </p:cNvSpPr>
          <p:nvPr/>
        </p:nvSpPr>
        <p:spPr bwMode="auto">
          <a:xfrm>
            <a:off x="571472" y="1071546"/>
            <a:ext cx="7991475" cy="1655762"/>
          </a:xfrm>
          <a:prstGeom prst="roundRect">
            <a:avLst>
              <a:gd name="adj" fmla="val 3032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spcBef>
                <a:spcPct val="10000"/>
              </a:spcBef>
              <a:spcAft>
                <a:spcPct val="10000"/>
              </a:spcAft>
              <a:buClr>
                <a:srgbClr val="990000"/>
              </a:buClr>
              <a:buFont typeface="Wingdings" panose="05000000000000000000" pitchFamily="2" charset="2"/>
              <a:buChar char="þ"/>
            </a:pPr>
            <a:r>
              <a:rPr lang="zh-CN" altLang="en-US" sz="2800" b="1" dirty="0"/>
              <a:t>它是电子工程的基础，</a:t>
            </a:r>
            <a:r>
              <a:rPr lang="zh-CN" altLang="en-US" sz="2800" b="1" dirty="0">
                <a:latin typeface="Arial" panose="020B0604020202020204"/>
              </a:rPr>
              <a:t>“</a:t>
            </a:r>
            <a:r>
              <a:rPr lang="zh-CN" altLang="en-US" sz="2800" b="1" dirty="0"/>
              <a:t>电</a:t>
            </a:r>
            <a:r>
              <a:rPr lang="zh-CN" altLang="en-US" sz="2800" b="1" dirty="0">
                <a:latin typeface="Arial" panose="020B0604020202020204"/>
              </a:rPr>
              <a:t>”</a:t>
            </a:r>
            <a:r>
              <a:rPr lang="zh-CN" altLang="en-US" sz="2800" b="1" dirty="0"/>
              <a:t>的产生、辐射、</a:t>
            </a:r>
            <a:endParaRPr lang="en-US" altLang="zh-CN" sz="2800" b="1" dirty="0"/>
          </a:p>
          <a:p>
            <a:pPr>
              <a:spcBef>
                <a:spcPct val="10000"/>
              </a:spcBef>
              <a:spcAft>
                <a:spcPct val="10000"/>
              </a:spcAft>
              <a:buClr>
                <a:srgbClr val="990000"/>
              </a:buClr>
            </a:pPr>
            <a:r>
              <a:rPr lang="zh-CN" altLang="en-US" sz="2800" b="1" dirty="0"/>
              <a:t>传播、传输、接收都与电磁场理论有关。</a:t>
            </a:r>
            <a:endParaRPr lang="zh-CN" altLang="en-US" sz="2800" b="1" dirty="0"/>
          </a:p>
        </p:txBody>
      </p:sp>
      <p:grpSp>
        <p:nvGrpSpPr>
          <p:cNvPr id="2" name="Group 2"/>
          <p:cNvGrpSpPr/>
          <p:nvPr/>
        </p:nvGrpSpPr>
        <p:grpSpPr bwMode="auto">
          <a:xfrm>
            <a:off x="1115616" y="3068960"/>
            <a:ext cx="2743200" cy="2682878"/>
            <a:chOff x="1476" y="1738"/>
            <a:chExt cx="1728" cy="1690"/>
          </a:xfrm>
        </p:grpSpPr>
        <p:sp>
          <p:nvSpPr>
            <p:cNvPr id="13" name="Oval 3"/>
            <p:cNvSpPr>
              <a:spLocks noChangeArrowheads="1"/>
            </p:cNvSpPr>
            <p:nvPr/>
          </p:nvSpPr>
          <p:spPr bwMode="auto">
            <a:xfrm>
              <a:off x="2170" y="2438"/>
              <a:ext cx="288" cy="28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lgDash"/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Oval 4"/>
            <p:cNvSpPr>
              <a:spLocks noChangeArrowheads="1"/>
            </p:cNvSpPr>
            <p:nvPr/>
          </p:nvSpPr>
          <p:spPr bwMode="auto">
            <a:xfrm>
              <a:off x="2044" y="2324"/>
              <a:ext cx="528" cy="52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lgDash"/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1950" y="2228"/>
              <a:ext cx="720" cy="7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lgDash"/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Oval 6"/>
            <p:cNvSpPr>
              <a:spLocks noChangeArrowheads="1"/>
            </p:cNvSpPr>
            <p:nvPr/>
          </p:nvSpPr>
          <p:spPr bwMode="auto">
            <a:xfrm>
              <a:off x="1814" y="2082"/>
              <a:ext cx="1008" cy="100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lgDash"/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680" y="1958"/>
              <a:ext cx="1296" cy="12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lgDash"/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Oval 8"/>
            <p:cNvSpPr>
              <a:spLocks noChangeArrowheads="1"/>
            </p:cNvSpPr>
            <p:nvPr/>
          </p:nvSpPr>
          <p:spPr bwMode="auto">
            <a:xfrm>
              <a:off x="1476" y="1738"/>
              <a:ext cx="1728" cy="169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lgDash"/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9" name="Rectangle 9"/>
          <p:cNvSpPr>
            <a:spLocks noChangeArrowheads="1"/>
          </p:cNvSpPr>
          <p:nvPr/>
        </p:nvSpPr>
        <p:spPr bwMode="auto">
          <a:xfrm rot="19001230">
            <a:off x="1676400" y="4804546"/>
            <a:ext cx="1524000" cy="1524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 flipH="1">
            <a:off x="6542087" y="5677155"/>
            <a:ext cx="982240" cy="36933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 wrap="square" anchor="ctr">
            <a:spAutoFit/>
          </a:bodyPr>
          <a:lstStyle/>
          <a:p>
            <a:endParaRPr lang="zh-CN" altLang="en-US" b="1"/>
          </a:p>
        </p:txBody>
      </p:sp>
      <p:sp>
        <p:nvSpPr>
          <p:cNvPr id="22" name="Line 12"/>
          <p:cNvSpPr>
            <a:spLocks noChangeShapeType="1"/>
          </p:cNvSpPr>
          <p:nvPr/>
        </p:nvSpPr>
        <p:spPr bwMode="auto">
          <a:xfrm flipH="1">
            <a:off x="6237288" y="5868171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>
            <a:spAutoFit/>
          </a:bodyPr>
          <a:lstStyle/>
          <a:p>
            <a:endParaRPr lang="zh-CN" altLang="en-US" b="1"/>
          </a:p>
        </p:txBody>
      </p:sp>
      <p:sp>
        <p:nvSpPr>
          <p:cNvPr id="23" name="Line 13"/>
          <p:cNvSpPr>
            <a:spLocks noChangeShapeType="1"/>
          </p:cNvSpPr>
          <p:nvPr/>
        </p:nvSpPr>
        <p:spPr bwMode="auto">
          <a:xfrm flipH="1" flipV="1">
            <a:off x="6221413" y="4150496"/>
            <a:ext cx="0" cy="1752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>
            <a:spAutoFit/>
          </a:bodyPr>
          <a:lstStyle/>
          <a:p>
            <a:endParaRPr lang="zh-CN" altLang="en-US" b="1"/>
          </a:p>
        </p:txBody>
      </p:sp>
      <p:sp>
        <p:nvSpPr>
          <p:cNvPr id="24" name="AutoShape 14"/>
          <p:cNvSpPr>
            <a:spLocks noChangeArrowheads="1"/>
          </p:cNvSpPr>
          <p:nvPr/>
        </p:nvSpPr>
        <p:spPr bwMode="auto">
          <a:xfrm flipH="1" flipV="1">
            <a:off x="6084168" y="4149080"/>
            <a:ext cx="288032" cy="733663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square" anchor="ctr">
            <a:spAutoFit/>
          </a:bodyPr>
          <a:lstStyle/>
          <a:p>
            <a:endParaRPr lang="zh-CN" altLang="en-US" b="1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 flipH="1">
            <a:off x="6608763" y="5687196"/>
            <a:ext cx="9144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 dirty="0">
                <a:solidFill>
                  <a:schemeClr val="tx2"/>
                </a:solidFill>
                <a:latin typeface="Times New Roman" panose="02020603050405020304" pitchFamily="18" charset="0"/>
              </a:rPr>
              <a:t>接收机</a:t>
            </a:r>
            <a:endParaRPr kumimoji="1" lang="zh-CN" altLang="en-US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Text Box 16"/>
          <p:cNvSpPr txBox="1">
            <a:spLocks noChangeArrowheads="1"/>
          </p:cNvSpPr>
          <p:nvPr/>
        </p:nvSpPr>
        <p:spPr bwMode="auto">
          <a:xfrm flipH="1">
            <a:off x="6516216" y="4149080"/>
            <a:ext cx="12192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 dirty="0">
                <a:solidFill>
                  <a:schemeClr val="tx2"/>
                </a:solidFill>
                <a:latin typeface="Times New Roman" panose="02020603050405020304" pitchFamily="18" charset="0"/>
              </a:rPr>
              <a:t>接收天线</a:t>
            </a:r>
            <a:endParaRPr kumimoji="1" lang="zh-CN" altLang="en-US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Text Box 17"/>
          <p:cNvSpPr txBox="1">
            <a:spLocks noChangeArrowheads="1"/>
          </p:cNvSpPr>
          <p:nvPr/>
        </p:nvSpPr>
        <p:spPr bwMode="auto">
          <a:xfrm>
            <a:off x="5777826" y="4966471"/>
            <a:ext cx="430887" cy="533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600" b="1">
                <a:solidFill>
                  <a:schemeClr val="tx2"/>
                </a:solidFill>
                <a:latin typeface="Times New Roman" panose="02020603050405020304" pitchFamily="18" charset="0"/>
              </a:rPr>
              <a:t>馈线</a:t>
            </a:r>
            <a:endParaRPr kumimoji="1" lang="zh-CN" altLang="en-US" sz="1600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 useBgFill="1">
        <p:nvSpPr>
          <p:cNvPr id="28" name="AutoShape 18"/>
          <p:cNvSpPr>
            <a:spLocks noChangeArrowheads="1"/>
          </p:cNvSpPr>
          <p:nvPr/>
        </p:nvSpPr>
        <p:spPr bwMode="auto">
          <a:xfrm>
            <a:off x="2060575" y="4573544"/>
            <a:ext cx="366960" cy="733663"/>
          </a:xfrm>
          <a:prstGeom prst="triangle">
            <a:avLst>
              <a:gd name="adj" fmla="val 50000"/>
            </a:avLst>
          </a:prstGeom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b="1"/>
          </a:p>
        </p:txBody>
      </p:sp>
      <p:grpSp>
        <p:nvGrpSpPr>
          <p:cNvPr id="4" name="Group 19"/>
          <p:cNvGrpSpPr/>
          <p:nvPr/>
        </p:nvGrpSpPr>
        <p:grpSpPr bwMode="auto">
          <a:xfrm>
            <a:off x="6389688" y="4545783"/>
            <a:ext cx="990600" cy="1052513"/>
            <a:chOff x="4128" y="768"/>
            <a:chExt cx="624" cy="663"/>
          </a:xfrm>
        </p:grpSpPr>
        <p:sp>
          <p:nvSpPr>
            <p:cNvPr id="30" name="Line 20"/>
            <p:cNvSpPr>
              <a:spLocks noChangeShapeType="1"/>
            </p:cNvSpPr>
            <p:nvPr/>
          </p:nvSpPr>
          <p:spPr bwMode="auto">
            <a:xfrm rot="10847740" flipV="1">
              <a:off x="4128" y="768"/>
              <a:ext cx="1" cy="5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zh-CN" altLang="en-US" b="1"/>
            </a:p>
          </p:txBody>
        </p:sp>
        <p:sp>
          <p:nvSpPr>
            <p:cNvPr id="31" name="Text Box 21"/>
            <p:cNvSpPr txBox="1">
              <a:spLocks noChangeArrowheads="1"/>
            </p:cNvSpPr>
            <p:nvPr/>
          </p:nvSpPr>
          <p:spPr bwMode="auto">
            <a:xfrm>
              <a:off x="4176" y="1200"/>
              <a:ext cx="576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下行波</a:t>
              </a:r>
              <a:endParaRPr kumimoji="1" lang="zh-CN" altLang="en-US" b="1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5" name="Rectangle 24"/>
          <p:cNvSpPr>
            <a:spLocks noChangeArrowheads="1"/>
          </p:cNvSpPr>
          <p:nvPr/>
        </p:nvSpPr>
        <p:spPr bwMode="auto">
          <a:xfrm>
            <a:off x="1146176" y="5750002"/>
            <a:ext cx="977552" cy="36988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square" anchor="ctr">
            <a:spAutoFit/>
          </a:bodyPr>
          <a:lstStyle/>
          <a:p>
            <a:endParaRPr lang="zh-CN" altLang="en-US" b="1"/>
          </a:p>
        </p:txBody>
      </p:sp>
      <p:sp>
        <p:nvSpPr>
          <p:cNvPr id="36" name="Line 25"/>
          <p:cNvSpPr>
            <a:spLocks noChangeShapeType="1"/>
          </p:cNvSpPr>
          <p:nvPr/>
        </p:nvSpPr>
        <p:spPr bwMode="auto">
          <a:xfrm>
            <a:off x="2136776" y="5940502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>
            <a:spAutoFit/>
          </a:bodyPr>
          <a:lstStyle/>
          <a:p>
            <a:endParaRPr lang="zh-CN" altLang="en-US" b="1"/>
          </a:p>
        </p:txBody>
      </p:sp>
      <p:sp>
        <p:nvSpPr>
          <p:cNvPr id="37" name="Line 26"/>
          <p:cNvSpPr>
            <a:spLocks noChangeShapeType="1"/>
          </p:cNvSpPr>
          <p:nvPr/>
        </p:nvSpPr>
        <p:spPr bwMode="auto">
          <a:xfrm flipV="1">
            <a:off x="2457451" y="4222827"/>
            <a:ext cx="0" cy="1752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>
            <a:spAutoFit/>
          </a:bodyPr>
          <a:lstStyle/>
          <a:p>
            <a:endParaRPr lang="zh-CN" altLang="en-US" b="1"/>
          </a:p>
        </p:txBody>
      </p:sp>
      <p:sp>
        <p:nvSpPr>
          <p:cNvPr id="39" name="Text Box 28"/>
          <p:cNvSpPr txBox="1">
            <a:spLocks noChangeArrowheads="1"/>
          </p:cNvSpPr>
          <p:nvPr/>
        </p:nvSpPr>
        <p:spPr bwMode="auto">
          <a:xfrm>
            <a:off x="1187624" y="5733256"/>
            <a:ext cx="9144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 dirty="0">
                <a:solidFill>
                  <a:schemeClr val="tx2"/>
                </a:solidFill>
                <a:latin typeface="Times New Roman" panose="02020603050405020304" pitchFamily="18" charset="0"/>
              </a:rPr>
              <a:t>发射机</a:t>
            </a:r>
            <a:endParaRPr kumimoji="1" lang="zh-CN" altLang="en-US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" name="Text Box 29"/>
          <p:cNvSpPr txBox="1">
            <a:spLocks noChangeArrowheads="1"/>
          </p:cNvSpPr>
          <p:nvPr/>
        </p:nvSpPr>
        <p:spPr bwMode="auto">
          <a:xfrm>
            <a:off x="827584" y="4365104"/>
            <a:ext cx="12192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 dirty="0">
                <a:solidFill>
                  <a:schemeClr val="tx2"/>
                </a:solidFill>
                <a:latin typeface="Times New Roman" panose="02020603050405020304" pitchFamily="18" charset="0"/>
              </a:rPr>
              <a:t>发射天线</a:t>
            </a:r>
            <a:endParaRPr kumimoji="1" lang="zh-CN" altLang="en-US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2051720" y="5229200"/>
            <a:ext cx="430887" cy="533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馈线</a:t>
            </a:r>
            <a:endParaRPr kumimoji="1" lang="zh-CN" altLang="en-US" sz="16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" name="Group 31"/>
          <p:cNvGrpSpPr/>
          <p:nvPr/>
        </p:nvGrpSpPr>
        <p:grpSpPr bwMode="auto">
          <a:xfrm>
            <a:off x="2555776" y="4797152"/>
            <a:ext cx="1017588" cy="914400"/>
            <a:chOff x="1872" y="2976"/>
            <a:chExt cx="641" cy="576"/>
          </a:xfrm>
        </p:grpSpPr>
        <p:sp>
          <p:nvSpPr>
            <p:cNvPr id="42" name="Line 32"/>
            <p:cNvSpPr>
              <a:spLocks noChangeShapeType="1"/>
            </p:cNvSpPr>
            <p:nvPr/>
          </p:nvSpPr>
          <p:spPr bwMode="auto">
            <a:xfrm flipV="1">
              <a:off x="1872" y="2976"/>
              <a:ext cx="0" cy="5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zh-CN" altLang="en-US" b="1"/>
            </a:p>
          </p:txBody>
        </p:sp>
        <p:sp>
          <p:nvSpPr>
            <p:cNvPr id="43" name="Text Box 33"/>
            <p:cNvSpPr txBox="1">
              <a:spLocks noChangeArrowheads="1"/>
            </p:cNvSpPr>
            <p:nvPr/>
          </p:nvSpPr>
          <p:spPr bwMode="auto">
            <a:xfrm>
              <a:off x="1937" y="3292"/>
              <a:ext cx="576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导行波</a:t>
              </a:r>
              <a:endParaRPr kumimoji="1" lang="zh-CN" altLang="en-US" b="1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4" name="Arc 34"/>
          <p:cNvSpPr/>
          <p:nvPr/>
        </p:nvSpPr>
        <p:spPr bwMode="auto">
          <a:xfrm rot="2648611">
            <a:off x="2492375" y="3391671"/>
            <a:ext cx="2011363" cy="2928937"/>
          </a:xfrm>
          <a:custGeom>
            <a:avLst/>
            <a:gdLst>
              <a:gd name="T0" fmla="*/ 0 w 19827"/>
              <a:gd name="T1" fmla="*/ 0 h 21600"/>
              <a:gd name="T2" fmla="*/ 2147483647 w 19827"/>
              <a:gd name="T3" fmla="*/ 2147483647 h 21600"/>
              <a:gd name="T4" fmla="*/ 0 w 19827"/>
              <a:gd name="T5" fmla="*/ 2147483647 h 21600"/>
              <a:gd name="T6" fmla="*/ 0 60000 65536"/>
              <a:gd name="T7" fmla="*/ 0 60000 65536"/>
              <a:gd name="T8" fmla="*/ 0 60000 65536"/>
              <a:gd name="T9" fmla="*/ 0 w 19827"/>
              <a:gd name="T10" fmla="*/ 0 h 21600"/>
              <a:gd name="T11" fmla="*/ 19827 w 19827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27" h="21600" fill="none" extrusionOk="0">
                <a:moveTo>
                  <a:pt x="-1" y="0"/>
                </a:moveTo>
                <a:cubicBezTo>
                  <a:pt x="8616" y="0"/>
                  <a:pt x="16408" y="5120"/>
                  <a:pt x="19827" y="13029"/>
                </a:cubicBezTo>
              </a:path>
              <a:path w="19827" h="21600" stroke="0" extrusionOk="0">
                <a:moveTo>
                  <a:pt x="-1" y="0"/>
                </a:moveTo>
                <a:cubicBezTo>
                  <a:pt x="8616" y="0"/>
                  <a:pt x="16408" y="5120"/>
                  <a:pt x="19827" y="13029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  <a:rou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5" name="Arc 35"/>
          <p:cNvSpPr/>
          <p:nvPr/>
        </p:nvSpPr>
        <p:spPr bwMode="auto">
          <a:xfrm rot="2648611">
            <a:off x="3140075" y="3391671"/>
            <a:ext cx="2011363" cy="2928937"/>
          </a:xfrm>
          <a:custGeom>
            <a:avLst/>
            <a:gdLst>
              <a:gd name="T0" fmla="*/ 0 w 19827"/>
              <a:gd name="T1" fmla="*/ 0 h 21600"/>
              <a:gd name="T2" fmla="*/ 2147483647 w 19827"/>
              <a:gd name="T3" fmla="*/ 2147483647 h 21600"/>
              <a:gd name="T4" fmla="*/ 0 w 19827"/>
              <a:gd name="T5" fmla="*/ 2147483647 h 21600"/>
              <a:gd name="T6" fmla="*/ 0 60000 65536"/>
              <a:gd name="T7" fmla="*/ 0 60000 65536"/>
              <a:gd name="T8" fmla="*/ 0 60000 65536"/>
              <a:gd name="T9" fmla="*/ 0 w 19827"/>
              <a:gd name="T10" fmla="*/ 0 h 21600"/>
              <a:gd name="T11" fmla="*/ 19827 w 19827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27" h="21600" fill="none" extrusionOk="0">
                <a:moveTo>
                  <a:pt x="-1" y="0"/>
                </a:moveTo>
                <a:cubicBezTo>
                  <a:pt x="8616" y="0"/>
                  <a:pt x="16408" y="5120"/>
                  <a:pt x="19827" y="13029"/>
                </a:cubicBezTo>
              </a:path>
              <a:path w="19827" h="21600" stroke="0" extrusionOk="0">
                <a:moveTo>
                  <a:pt x="-1" y="0"/>
                </a:moveTo>
                <a:cubicBezTo>
                  <a:pt x="8616" y="0"/>
                  <a:pt x="16408" y="5120"/>
                  <a:pt x="19827" y="13029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  <a:rou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6" name="Arc 36"/>
          <p:cNvSpPr/>
          <p:nvPr/>
        </p:nvSpPr>
        <p:spPr bwMode="auto">
          <a:xfrm rot="2648611">
            <a:off x="3860800" y="3415483"/>
            <a:ext cx="2011363" cy="2928938"/>
          </a:xfrm>
          <a:custGeom>
            <a:avLst/>
            <a:gdLst>
              <a:gd name="T0" fmla="*/ 0 w 19827"/>
              <a:gd name="T1" fmla="*/ 0 h 21600"/>
              <a:gd name="T2" fmla="*/ 2147483647 w 19827"/>
              <a:gd name="T3" fmla="*/ 2147483647 h 21600"/>
              <a:gd name="T4" fmla="*/ 0 w 19827"/>
              <a:gd name="T5" fmla="*/ 2147483647 h 21600"/>
              <a:gd name="T6" fmla="*/ 0 60000 65536"/>
              <a:gd name="T7" fmla="*/ 0 60000 65536"/>
              <a:gd name="T8" fmla="*/ 0 60000 65536"/>
              <a:gd name="T9" fmla="*/ 0 w 19827"/>
              <a:gd name="T10" fmla="*/ 0 h 21600"/>
              <a:gd name="T11" fmla="*/ 19827 w 19827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27" h="21600" fill="none" extrusionOk="0">
                <a:moveTo>
                  <a:pt x="-1" y="0"/>
                </a:moveTo>
                <a:cubicBezTo>
                  <a:pt x="8616" y="0"/>
                  <a:pt x="16408" y="5120"/>
                  <a:pt x="19827" y="13029"/>
                </a:cubicBezTo>
              </a:path>
              <a:path w="19827" h="21600" stroke="0" extrusionOk="0">
                <a:moveTo>
                  <a:pt x="-1" y="0"/>
                </a:moveTo>
                <a:cubicBezTo>
                  <a:pt x="8616" y="0"/>
                  <a:pt x="16408" y="5120"/>
                  <a:pt x="19827" y="13029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  <a:rou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7" name="Arc 37"/>
          <p:cNvSpPr/>
          <p:nvPr/>
        </p:nvSpPr>
        <p:spPr bwMode="auto">
          <a:xfrm rot="2648611">
            <a:off x="4364038" y="3415483"/>
            <a:ext cx="2011362" cy="2928938"/>
          </a:xfrm>
          <a:custGeom>
            <a:avLst/>
            <a:gdLst>
              <a:gd name="T0" fmla="*/ 0 w 19827"/>
              <a:gd name="T1" fmla="*/ 0 h 21600"/>
              <a:gd name="T2" fmla="*/ 2147483647 w 19827"/>
              <a:gd name="T3" fmla="*/ 2147483647 h 21600"/>
              <a:gd name="T4" fmla="*/ 0 w 19827"/>
              <a:gd name="T5" fmla="*/ 2147483647 h 21600"/>
              <a:gd name="T6" fmla="*/ 0 60000 65536"/>
              <a:gd name="T7" fmla="*/ 0 60000 65536"/>
              <a:gd name="T8" fmla="*/ 0 60000 65536"/>
              <a:gd name="T9" fmla="*/ 0 w 19827"/>
              <a:gd name="T10" fmla="*/ 0 h 21600"/>
              <a:gd name="T11" fmla="*/ 19827 w 19827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27" h="21600" fill="none" extrusionOk="0">
                <a:moveTo>
                  <a:pt x="-1" y="0"/>
                </a:moveTo>
                <a:cubicBezTo>
                  <a:pt x="8616" y="0"/>
                  <a:pt x="16408" y="5120"/>
                  <a:pt x="19827" y="13029"/>
                </a:cubicBezTo>
              </a:path>
              <a:path w="19827" h="21600" stroke="0" extrusionOk="0">
                <a:moveTo>
                  <a:pt x="-1" y="0"/>
                </a:moveTo>
                <a:cubicBezTo>
                  <a:pt x="8616" y="0"/>
                  <a:pt x="16408" y="5120"/>
                  <a:pt x="19827" y="13029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  <a:rou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 useBgFill="1">
        <p:nvSpPr>
          <p:cNvPr id="48" name="AutoShape 38"/>
          <p:cNvSpPr>
            <a:spLocks noChangeArrowheads="1"/>
          </p:cNvSpPr>
          <p:nvPr/>
        </p:nvSpPr>
        <p:spPr bwMode="auto">
          <a:xfrm rot="10800000">
            <a:off x="2057400" y="3024958"/>
            <a:ext cx="792163" cy="1511300"/>
          </a:xfrm>
          <a:prstGeom prst="triangle">
            <a:avLst>
              <a:gd name="adj" fmla="val 50000"/>
            </a:avLst>
          </a:prstGeom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8" name="AutoShape 27"/>
          <p:cNvSpPr>
            <a:spLocks noChangeArrowheads="1"/>
          </p:cNvSpPr>
          <p:nvPr/>
        </p:nvSpPr>
        <p:spPr bwMode="auto">
          <a:xfrm flipV="1">
            <a:off x="2267744" y="4293096"/>
            <a:ext cx="360040" cy="733663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square" anchor="ctr">
            <a:spAutoFit/>
          </a:bodyPr>
          <a:lstStyle/>
          <a:p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animBg="1"/>
      <p:bldP spid="45" grpId="0" animBg="1"/>
      <p:bldP spid="46" grpId="0" animBg="1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高电压户外变电站５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220072" y="3429000"/>
            <a:ext cx="3241675" cy="2176462"/>
          </a:xfrm>
          <a:prstGeom prst="rect">
            <a:avLst/>
          </a:prstGeom>
          <a:noFill/>
        </p:spPr>
      </p:pic>
      <p:pic>
        <p:nvPicPr>
          <p:cNvPr id="5" name="Picture 11" descr="01(1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717032"/>
            <a:ext cx="2232025" cy="1706563"/>
          </a:xfrm>
          <a:prstGeom prst="rect">
            <a:avLst/>
          </a:prstGeom>
          <a:noFill/>
        </p:spPr>
      </p:pic>
      <p:pic>
        <p:nvPicPr>
          <p:cNvPr id="7" name="Picture 16" descr="电力变压器S11-M型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3717032"/>
            <a:ext cx="1728787" cy="1584325"/>
          </a:xfrm>
          <a:prstGeom prst="rect">
            <a:avLst/>
          </a:prstGeom>
          <a:noFill/>
        </p:spPr>
      </p:pic>
      <p:sp>
        <p:nvSpPr>
          <p:cNvPr id="8" name="AutoShape 14"/>
          <p:cNvSpPr>
            <a:spLocks noChangeArrowheads="1"/>
          </p:cNvSpPr>
          <p:nvPr/>
        </p:nvSpPr>
        <p:spPr bwMode="auto">
          <a:xfrm>
            <a:off x="539552" y="1124744"/>
            <a:ext cx="7991475" cy="1655762"/>
          </a:xfrm>
          <a:prstGeom prst="roundRect">
            <a:avLst>
              <a:gd name="adj" fmla="val 3032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spcBef>
                <a:spcPct val="10000"/>
              </a:spcBef>
              <a:spcAft>
                <a:spcPct val="10000"/>
              </a:spcAft>
              <a:buClr>
                <a:srgbClr val="990000"/>
              </a:buClr>
              <a:buFont typeface="Wingdings" panose="05000000000000000000" pitchFamily="2" charset="2"/>
              <a:buChar char="þ"/>
            </a:pPr>
            <a:r>
              <a:rPr lang="en-US" altLang="zh-CN" sz="2800" b="1" dirty="0">
                <a:latin typeface="宋体" panose="02010600030101010101" pitchFamily="2" charset="-122"/>
              </a:rPr>
              <a:t> </a:t>
            </a:r>
            <a:r>
              <a:rPr lang="zh-CN" altLang="en-US" sz="2800" b="1" dirty="0">
                <a:latin typeface="宋体" panose="02010600030101010101" pitchFamily="2" charset="-122"/>
              </a:rPr>
              <a:t>电磁场（或波）为能量一种形式，是当今世界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zh-CN" altLang="en-US" sz="2800" b="1" dirty="0">
                <a:latin typeface="宋体" panose="02010600030101010101" pitchFamily="2" charset="-122"/>
              </a:rPr>
              <a:t>   最重要的能源，其研究领域涉及电磁能产生、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zh-CN" altLang="en-US" sz="2800" b="1" dirty="0">
                <a:latin typeface="宋体" panose="02010600030101010101" pitchFamily="2" charset="-122"/>
              </a:rPr>
              <a:t>   存储、变换、传输和应用</a:t>
            </a:r>
            <a:r>
              <a:rPr lang="en-US" altLang="zh-CN" sz="2800" b="1" dirty="0">
                <a:latin typeface="宋体" panose="02010600030101010101" pitchFamily="2" charset="-122"/>
              </a:rPr>
              <a:t>.</a:t>
            </a:r>
            <a:endParaRPr lang="en-US" altLang="zh-CN" sz="28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25191331932">
            <a:hlinkClick r:id="rId1"/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196752"/>
            <a:ext cx="4178300" cy="2460625"/>
          </a:xfrm>
          <a:prstGeom prst="rect">
            <a:avLst/>
          </a:prstGeom>
          <a:noFill/>
        </p:spPr>
      </p:pic>
      <p:sp>
        <p:nvSpPr>
          <p:cNvPr id="7" name="AutoShape 22"/>
          <p:cNvSpPr>
            <a:spLocks noChangeArrowheads="1"/>
          </p:cNvSpPr>
          <p:nvPr/>
        </p:nvSpPr>
        <p:spPr bwMode="auto">
          <a:xfrm>
            <a:off x="395288" y="4437063"/>
            <a:ext cx="8280400" cy="1584325"/>
          </a:xfrm>
          <a:prstGeom prst="roundRect">
            <a:avLst>
              <a:gd name="adj" fmla="val 8014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spcBef>
                <a:spcPct val="10000"/>
              </a:spcBef>
              <a:spcAft>
                <a:spcPct val="10000"/>
              </a:spcAft>
              <a:buClr>
                <a:srgbClr val="990000"/>
              </a:buClr>
              <a:buFont typeface="Wingdings" panose="05000000000000000000" pitchFamily="2" charset="2"/>
              <a:buChar char="þ"/>
            </a:pPr>
            <a:r>
              <a:rPr lang="en-US" altLang="zh-CN" sz="2800" b="1" dirty="0">
                <a:solidFill>
                  <a:srgbClr val="000066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000066"/>
                </a:solidFill>
                <a:latin typeface="宋体" panose="02010600030101010101" pitchFamily="2" charset="-122"/>
              </a:rPr>
              <a:t>电磁波作为信息的载体，成为当今社会发布和获</a:t>
            </a:r>
            <a:endParaRPr lang="zh-CN" altLang="en-US" sz="2800" b="1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zh-CN" altLang="en-US" sz="2800" b="1" dirty="0">
                <a:solidFill>
                  <a:srgbClr val="000066"/>
                </a:solidFill>
                <a:latin typeface="宋体" panose="02010600030101010101" pitchFamily="2" charset="-122"/>
              </a:rPr>
              <a:t>   取信息的主要手段，研究内容包括信息的产生、</a:t>
            </a:r>
            <a:endParaRPr lang="zh-CN" altLang="en-US" sz="2800" b="1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zh-CN" altLang="en-US" sz="2800" b="1" dirty="0">
                <a:solidFill>
                  <a:srgbClr val="000066"/>
                </a:solidFill>
                <a:latin typeface="宋体" panose="02010600030101010101" pitchFamily="2" charset="-122"/>
              </a:rPr>
              <a:t>　 获取、交换、传输、储存、处理、再现和应用</a:t>
            </a:r>
            <a:r>
              <a:rPr lang="en-US" altLang="zh-CN" sz="2800" b="1" dirty="0">
                <a:solidFill>
                  <a:srgbClr val="000066"/>
                </a:solidFill>
                <a:latin typeface="宋体" panose="02010600030101010101" pitchFamily="2" charset="-122"/>
              </a:rPr>
              <a:t>.</a:t>
            </a:r>
            <a:endParaRPr lang="en-US" altLang="zh-CN" sz="2800" b="1" dirty="0">
              <a:solidFill>
                <a:srgbClr val="000066"/>
              </a:solidFill>
              <a:latin typeface="宋体" panose="02010600030101010101" pitchFamily="2" charset="-122"/>
            </a:endParaRPr>
          </a:p>
        </p:txBody>
      </p:sp>
      <p:pic>
        <p:nvPicPr>
          <p:cNvPr id="8" name="图片 7" descr="imag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1640" y="332656"/>
            <a:ext cx="3091980" cy="2160240"/>
          </a:xfrm>
          <a:prstGeom prst="rect">
            <a:avLst/>
          </a:prstGeom>
        </p:spPr>
      </p:pic>
      <p:pic>
        <p:nvPicPr>
          <p:cNvPr id="10" name="图片 9" descr="mate9-pro-buy-phone.png"/>
          <p:cNvPicPr>
            <a:picLocks noChangeAspect="1"/>
          </p:cNvPicPr>
          <p:nvPr/>
        </p:nvPicPr>
        <p:blipFill>
          <a:blip r:embed="rId4" cstate="print"/>
          <a:srcRect l="24800" r="24013"/>
          <a:stretch>
            <a:fillRect/>
          </a:stretch>
        </p:blipFill>
        <p:spPr>
          <a:xfrm>
            <a:off x="1547664" y="2492896"/>
            <a:ext cx="2592288" cy="19439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929454" y="3429000"/>
            <a:ext cx="1647825" cy="23764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5" name="Picture 8" descr="pol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3143248"/>
            <a:ext cx="2221498" cy="3143272"/>
          </a:xfrm>
          <a:prstGeom prst="rect">
            <a:avLst/>
          </a:prstGeom>
          <a:noFill/>
        </p:spPr>
      </p:pic>
      <p:pic>
        <p:nvPicPr>
          <p:cNvPr id="6" name="Picture 9" descr="天波雷达"/>
          <p:cNvPicPr>
            <a:picLocks noChangeAspect="1" noChangeArrowheads="1"/>
          </p:cNvPicPr>
          <p:nvPr/>
        </p:nvPicPr>
        <p:blipFill>
          <a:blip r:embed="rId3" cstate="print">
            <a:lum bright="12000"/>
          </a:blip>
          <a:srcRect/>
          <a:stretch>
            <a:fillRect/>
          </a:stretch>
        </p:blipFill>
        <p:spPr bwMode="auto">
          <a:xfrm>
            <a:off x="2843212" y="3286124"/>
            <a:ext cx="3804431" cy="2603501"/>
          </a:xfrm>
          <a:prstGeom prst="rect">
            <a:avLst/>
          </a:prstGeom>
          <a:noFill/>
        </p:spPr>
      </p:pic>
      <p:sp>
        <p:nvSpPr>
          <p:cNvPr id="7" name="AutoShape 13"/>
          <p:cNvSpPr>
            <a:spLocks noChangeArrowheads="1"/>
          </p:cNvSpPr>
          <p:nvPr/>
        </p:nvSpPr>
        <p:spPr bwMode="auto">
          <a:xfrm>
            <a:off x="642910" y="642918"/>
            <a:ext cx="7715304" cy="2000264"/>
          </a:xfrm>
          <a:prstGeom prst="roundRect">
            <a:avLst>
              <a:gd name="adj" fmla="val 8014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spcBef>
                <a:spcPct val="10000"/>
              </a:spcBef>
              <a:spcAft>
                <a:spcPct val="10000"/>
              </a:spcAft>
              <a:buClr>
                <a:srgbClr val="990000"/>
              </a:buClr>
              <a:buFont typeface="Wingdings" panose="05000000000000000000" pitchFamily="2" charset="2"/>
              <a:buChar char="þ"/>
            </a:pPr>
            <a:r>
              <a:rPr lang="en-US" altLang="zh-CN" sz="2800" b="1" dirty="0">
                <a:solidFill>
                  <a:srgbClr val="000066"/>
                </a:solidFill>
              </a:rPr>
              <a:t> </a:t>
            </a:r>
            <a:r>
              <a:rPr lang="zh-CN" altLang="en-US" sz="2800" b="1" dirty="0">
                <a:solidFill>
                  <a:srgbClr val="000066"/>
                </a:solidFill>
              </a:rPr>
              <a:t>电磁波作为探测未知世界的一种重要手</a:t>
            </a:r>
            <a:endParaRPr lang="zh-CN" altLang="en-US" sz="2800" b="1" dirty="0">
              <a:solidFill>
                <a:srgbClr val="000066"/>
              </a:solidFill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zh-CN" altLang="en-US" sz="2800" b="1" dirty="0">
                <a:solidFill>
                  <a:srgbClr val="000066"/>
                </a:solidFill>
              </a:rPr>
              <a:t>    段，主要研究领域为电磁波与目标的相</a:t>
            </a:r>
            <a:endParaRPr lang="zh-CN" altLang="en-US" sz="2800" b="1" dirty="0">
              <a:solidFill>
                <a:srgbClr val="000066"/>
              </a:solidFill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zh-CN" altLang="en-US" sz="2800" b="1" dirty="0">
                <a:solidFill>
                  <a:srgbClr val="000066"/>
                </a:solidFill>
              </a:rPr>
              <a:t>    互作用特性、目标探测及其特征的获取</a:t>
            </a:r>
            <a:endParaRPr lang="zh-CN" altLang="en-US" sz="2800" b="1" dirty="0">
              <a:solidFill>
                <a:srgbClr val="00006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FZJ51QUS6961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14612" y="357166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哈勃卫星拍摄星空 </a:t>
            </a:r>
            <a:endParaRPr lang="zh-CN" altLang="en-US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以细菌为宿主的噬菌体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500430" y="500042"/>
            <a:ext cx="4143404" cy="56772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0232" y="500042"/>
            <a:ext cx="10715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以细菌为宿主的噬菌体</a:t>
            </a:r>
            <a:endParaRPr lang="zh-CN" altLang="en-US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3438" y="6286520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放大</a:t>
            </a:r>
            <a:r>
              <a:rPr lang="en-US" altLang="zh-CN" dirty="0"/>
              <a:t>1000</a:t>
            </a:r>
            <a:r>
              <a:rPr lang="zh-CN" altLang="en-US" dirty="0"/>
              <a:t>万倍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3" descr="timg.jp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4282" y="142852"/>
            <a:ext cx="3167053" cy="2226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图片 5" descr="纳米天线.jpe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428604"/>
            <a:ext cx="2714644" cy="2039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 txBox="1"/>
          <p:nvPr/>
        </p:nvSpPr>
        <p:spPr>
          <a:xfrm>
            <a:off x="6500826" y="1214422"/>
            <a:ext cx="214347" cy="436563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+mj-cs"/>
              </a:rPr>
              <a:t>纳米天线</a:t>
            </a:r>
            <a:endParaRPr lang="zh-CN" altLang="en-US" sz="2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cs typeface="+mj-cs"/>
            </a:endParaRPr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1" y="2571745"/>
            <a:ext cx="2714644" cy="250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6286512" y="3000372"/>
            <a:ext cx="2643174" cy="2000264"/>
          </a:xfrm>
          <a:prstGeom prst="rect">
            <a:avLst/>
          </a:prstGeom>
        </p:spPr>
      </p:pic>
      <p:pic>
        <p:nvPicPr>
          <p:cNvPr id="9" name="图片 8" descr="https://imgsa.baidu.com/baike/c0%3Dbaike72%2C5%2C5%2C72%2C24/sign=caaba1b7a61ea8d39e2f7c56f6635b2b/29381f30e924b89950506f346e061d950a7bf64a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2" y="142852"/>
            <a:ext cx="2214578" cy="21431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3286116" y="264318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宇宙中四种基本作用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14744" y="3071810"/>
            <a:ext cx="2143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强相互作用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弱相互作用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电磁相互作用</a:t>
            </a:r>
            <a:endParaRPr lang="en-US" altLang="zh-CN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引力相互作用</a:t>
            </a:r>
            <a:endParaRPr lang="zh-CN" altLang="en-US" sz="2400" dirty="0"/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2401" name="文本框 4"/>
          <p:cNvSpPr>
            <a:spLocks noChangeArrowheads="1"/>
          </p:cNvSpPr>
          <p:nvPr/>
        </p:nvSpPr>
        <p:spPr bwMode="auto">
          <a:xfrm>
            <a:off x="642910" y="5286388"/>
            <a:ext cx="8072494" cy="150017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ED7D31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4165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28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宏观物体</a:t>
            </a:r>
            <a:r>
              <a:rPr kumimoji="0" lang="zh-CN" sz="2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之间</a:t>
            </a:r>
            <a:r>
              <a:rPr kumimoji="0" lang="zh-CN" sz="28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的相互作用，除引力外，所有</a:t>
            </a:r>
            <a:r>
              <a:rPr kumimoji="0" lang="zh-CN" altLang="en-US" sz="28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hlinkClick r:id="rId6"/>
              </a:rPr>
              <a:t>接触力</a:t>
            </a:r>
            <a:r>
              <a:rPr kumimoji="0" lang="zh-CN" altLang="en-US" sz="28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都是大量</a:t>
            </a:r>
            <a:r>
              <a:rPr kumimoji="0" lang="zh-CN" altLang="en-US" sz="28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hlinkClick r:id="rId7"/>
              </a:rPr>
              <a:t>原子</a:t>
            </a:r>
            <a:r>
              <a:rPr kumimoji="0" lang="zh-CN" altLang="en-US" sz="28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、分子之间</a:t>
            </a:r>
            <a:r>
              <a:rPr kumimoji="0" lang="zh-CN" altLang="en-US" sz="28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hlinkClick r:id="rId8"/>
              </a:rPr>
              <a:t>电磁相互作用</a:t>
            </a:r>
            <a:r>
              <a:rPr kumimoji="0" lang="zh-CN" altLang="en-US" sz="28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的宏观表现</a:t>
            </a:r>
            <a:r>
              <a:rPr kumimoji="0" lang="zh-CN" altLang="en-US" sz="2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0"/>
            <a:ext cx="9144000" cy="1443986"/>
            <a:chOff x="0" y="0"/>
            <a:chExt cx="9144000" cy="1443986"/>
          </a:xfrm>
        </p:grpSpPr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323528" y="260648"/>
              <a:ext cx="8153400" cy="116955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800" b="1" dirty="0"/>
                <a:t>基础概念：电尺寸     </a:t>
              </a:r>
              <a:endParaRPr lang="zh-CN" altLang="en-US" sz="2800" b="1" dirty="0"/>
            </a:p>
            <a:p>
              <a:pPr>
                <a:spcBef>
                  <a:spcPct val="50000"/>
                </a:spcBef>
                <a:defRPr/>
              </a:pPr>
              <a:r>
                <a:rPr lang="zh-CN" altLang="en-US" sz="2800" b="1" dirty="0"/>
                <a:t>       是传输距离           是电磁波的波长</a:t>
              </a:r>
              <a:endParaRPr lang="zh-CN" altLang="en-US" sz="2800" b="1" dirty="0"/>
            </a:p>
          </p:txBody>
        </p:sp>
        <p:sp>
          <p:nvSpPr>
            <p:cNvPr id="51209" name="Rectangle 9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91440" tIns="45720" rIns="91440" bIns="45720" numCol="1" anchor="ctr" anchorCtr="0" compatLnSpc="1">
              <a:spAutoFit/>
            </a:bodyPr>
            <a:lstStyle/>
            <a:p>
              <a:endParaRPr lang="zh-CN" altLang="en-US"/>
            </a:p>
          </p:txBody>
        </p:sp>
        <p:pic>
          <p:nvPicPr>
            <p:cNvPr id="17" name="图片 16" descr="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419872" y="242089"/>
              <a:ext cx="648072" cy="594623"/>
            </a:xfrm>
            <a:prstGeom prst="rect">
              <a:avLst/>
            </a:prstGeom>
          </p:spPr>
        </p:pic>
        <p:pic>
          <p:nvPicPr>
            <p:cNvPr id="19" name="图片 18" descr="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592" y="980728"/>
              <a:ext cx="268202" cy="463258"/>
            </a:xfrm>
            <a:prstGeom prst="rect">
              <a:avLst/>
            </a:prstGeom>
          </p:spPr>
        </p:pic>
        <p:pic>
          <p:nvPicPr>
            <p:cNvPr id="21" name="图片 20" descr="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5936" y="926653"/>
              <a:ext cx="364592" cy="486123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374848" y="1503883"/>
            <a:ext cx="8229600" cy="5597525"/>
            <a:chOff x="374848" y="1503883"/>
            <a:chExt cx="8229600" cy="5597525"/>
          </a:xfrm>
        </p:grpSpPr>
        <p:sp>
          <p:nvSpPr>
            <p:cNvPr id="9" name="Rectangle 2"/>
            <p:cNvSpPr txBox="1">
              <a:spLocks noChangeArrowheads="1"/>
            </p:cNvSpPr>
            <p:nvPr/>
          </p:nvSpPr>
          <p:spPr bwMode="auto">
            <a:xfrm>
              <a:off x="374848" y="1503883"/>
              <a:ext cx="8229600" cy="55975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宋体" panose="02010600030101010101" pitchFamily="2" charset="-122"/>
                  <a:ea typeface="+mn-ea"/>
                  <a:cs typeface="+mn-cs"/>
                </a:rPr>
                <a:t>（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宋体" panose="02010600030101010101" pitchFamily="2" charset="-122"/>
                  <a:ea typeface="+mn-ea"/>
                  <a:cs typeface="+mn-cs"/>
                </a:rPr>
                <a:t>1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宋体" panose="02010600030101010101" pitchFamily="2" charset="-122"/>
                  <a:ea typeface="+mn-ea"/>
                  <a:cs typeface="+mn-cs"/>
                </a:rPr>
                <a:t>）当      时我们采用电路理论研究如何解决问题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。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（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宋体" panose="02010600030101010101" pitchFamily="2" charset="-122"/>
                  <a:ea typeface="+mn-ea"/>
                  <a:cs typeface="+mn-cs"/>
                </a:rPr>
                <a:t>2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宋体" panose="02010600030101010101" pitchFamily="2" charset="-122"/>
                  <a:ea typeface="+mn-ea"/>
                  <a:cs typeface="+mn-cs"/>
                </a:rPr>
                <a:t>）当      时我们采用几何光学研究如何解决问题。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宋体" panose="02010600030101010101" pitchFamily="2" charset="-122"/>
                  <a:ea typeface="+mn-ea"/>
                  <a:cs typeface="+mn-cs"/>
                </a:rPr>
                <a:t>（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宋体" panose="02010600030101010101" pitchFamily="2" charset="-122"/>
                  <a:ea typeface="+mn-ea"/>
                  <a:cs typeface="+mn-cs"/>
                </a:rPr>
                <a:t>3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宋体" panose="02010600030101010101" pitchFamily="2" charset="-122"/>
                  <a:ea typeface="+mn-ea"/>
                  <a:cs typeface="+mn-cs"/>
                </a:rPr>
                <a:t>）当      时我们采用电磁场理论研究如何解决问题。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宋体" panose="02010600030101010101" pitchFamily="2" charset="-122"/>
                  <a:ea typeface="+mn-ea"/>
                  <a:cs typeface="+mn-cs"/>
                </a:rPr>
                <a:t>（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宋体" panose="02010600030101010101" pitchFamily="2" charset="-122"/>
                  <a:ea typeface="+mn-ea"/>
                  <a:cs typeface="+mn-cs"/>
                </a:rPr>
                <a:t>4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宋体" panose="02010600030101010101" pitchFamily="2" charset="-122"/>
                  <a:ea typeface="+mn-ea"/>
                  <a:cs typeface="+mn-cs"/>
                </a:rPr>
                <a:t>）局限性：是宏观媒质的电磁场理论，在有介质时，是一定尺度范围内的统计平均结果。什么叫一定尺度？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endParaRPr>
            </a:p>
          </p:txBody>
        </p:sp>
        <p:pic>
          <p:nvPicPr>
            <p:cNvPr id="24" name="图片 23" descr="1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3990" y="1556792"/>
              <a:ext cx="1139858" cy="536404"/>
            </a:xfrm>
            <a:prstGeom prst="rect">
              <a:avLst/>
            </a:prstGeom>
          </p:spPr>
        </p:pic>
        <p:pic>
          <p:nvPicPr>
            <p:cNvPr id="26" name="图片 25" descr="1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1720" y="2594875"/>
              <a:ext cx="1161232" cy="546093"/>
            </a:xfrm>
            <a:prstGeom prst="rect">
              <a:avLst/>
            </a:prstGeom>
          </p:spPr>
        </p:pic>
        <p:pic>
          <p:nvPicPr>
            <p:cNvPr id="28" name="图片 27" descr="1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1720" y="3649784"/>
              <a:ext cx="1080120" cy="571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几点讨论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真空中的</a:t>
            </a:r>
            <a:r>
              <a:rPr lang="en-US" altLang="zh-CN" dirty="0"/>
              <a:t>Maxwell</a:t>
            </a:r>
            <a:r>
              <a:rPr lang="zh-CN" altLang="en-US" dirty="0"/>
              <a:t>方程组</a:t>
            </a:r>
            <a:endParaRPr lang="en-US" altLang="zh-CN" dirty="0"/>
          </a:p>
          <a:p>
            <a:r>
              <a:rPr lang="zh-CN" altLang="en-US" dirty="0"/>
              <a:t>平方反比律与光子质量</a:t>
            </a:r>
            <a:endParaRPr lang="en-US" altLang="zh-CN" dirty="0"/>
          </a:p>
          <a:p>
            <a:r>
              <a:rPr lang="zh-CN" altLang="en-US" dirty="0"/>
              <a:t>线性叠加</a:t>
            </a:r>
            <a:endParaRPr lang="en-US" altLang="zh-CN" dirty="0"/>
          </a:p>
          <a:p>
            <a:r>
              <a:rPr lang="zh-CN" altLang="en-US" dirty="0"/>
              <a:t>媒质中的宏观</a:t>
            </a:r>
            <a:r>
              <a:rPr lang="en-US" altLang="zh-CN" dirty="0"/>
              <a:t>Maxwell</a:t>
            </a:r>
            <a:r>
              <a:rPr lang="zh-CN" altLang="en-US" dirty="0"/>
              <a:t>方程组</a:t>
            </a:r>
            <a:endParaRPr lang="en-US" altLang="zh-CN" dirty="0"/>
          </a:p>
          <a:p>
            <a:r>
              <a:rPr lang="zh-CN" altLang="en-US" dirty="0"/>
              <a:t>不同媒质分界面的边界条件</a:t>
            </a:r>
            <a:endParaRPr lang="en-US" altLang="zh-CN" dirty="0"/>
          </a:p>
          <a:p>
            <a:r>
              <a:rPr lang="zh-CN" altLang="en-US" dirty="0"/>
              <a:t>数学上的理想化处理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三、电磁场理论的应用</a:t>
            </a:r>
            <a:endParaRPr lang="zh-CN" altLang="zh-CN" b="1" dirty="0">
              <a:solidFill>
                <a:schemeClr val="tx1"/>
              </a:solidFill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日常生活</a:t>
            </a:r>
            <a:endParaRPr lang="zh-CN" altLang="en-US" dirty="0"/>
          </a:p>
          <a:p>
            <a:pPr>
              <a:lnSpc>
                <a:spcPct val="90000"/>
              </a:lnSpc>
            </a:pPr>
            <a:r>
              <a:rPr lang="zh-CN" altLang="en-US" dirty="0"/>
              <a:t>通信</a:t>
            </a:r>
            <a:endParaRPr lang="zh-CN" altLang="en-US" dirty="0"/>
          </a:p>
          <a:p>
            <a:pPr>
              <a:lnSpc>
                <a:spcPct val="90000"/>
              </a:lnSpc>
            </a:pPr>
            <a:r>
              <a:rPr lang="zh-CN" altLang="en-US" dirty="0"/>
              <a:t>产生和接收</a:t>
            </a:r>
            <a:endParaRPr lang="zh-CN" altLang="en-US" dirty="0"/>
          </a:p>
          <a:p>
            <a:pPr>
              <a:lnSpc>
                <a:spcPct val="90000"/>
              </a:lnSpc>
            </a:pPr>
            <a:r>
              <a:rPr lang="zh-CN" altLang="en-US" dirty="0"/>
              <a:t>遥感</a:t>
            </a:r>
            <a:endParaRPr lang="zh-CN" altLang="en-US" dirty="0"/>
          </a:p>
          <a:p>
            <a:pPr>
              <a:lnSpc>
                <a:spcPct val="90000"/>
              </a:lnSpc>
            </a:pPr>
            <a:r>
              <a:rPr lang="zh-CN" altLang="en-US" dirty="0"/>
              <a:t>高速高密度电路</a:t>
            </a:r>
            <a:endParaRPr lang="zh-CN" altLang="en-US" dirty="0"/>
          </a:p>
          <a:p>
            <a:pPr>
              <a:lnSpc>
                <a:spcPct val="90000"/>
              </a:lnSpc>
            </a:pPr>
            <a:r>
              <a:rPr lang="zh-CN" altLang="en-US" dirty="0"/>
              <a:t>雷达</a:t>
            </a:r>
            <a:endParaRPr lang="zh-CN" altLang="en-US" dirty="0"/>
          </a:p>
          <a:p>
            <a:pPr>
              <a:lnSpc>
                <a:spcPct val="90000"/>
              </a:lnSpc>
            </a:pPr>
            <a:r>
              <a:rPr lang="zh-CN" altLang="en-US" dirty="0"/>
              <a:t>军事</a:t>
            </a:r>
            <a:endParaRPr lang="zh-CN" altLang="en-US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总之：应用广泛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143000" y="914400"/>
          <a:ext cx="5867400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4" name="剪辑" r:id="rId1" imgW="25012650" imgH="23174325" progId="">
                  <p:embed/>
                </p:oleObj>
              </mc:Choice>
              <mc:Fallback>
                <p:oleObj name="剪辑" r:id="rId1" imgW="25012650" imgH="23174325" progId="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914400"/>
                        <a:ext cx="5867400" cy="543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accent2"/>
                </a:solidFill>
                <a:latin typeface="黑体" panose="02010609060101010101" pitchFamily="2" charset="-122"/>
              </a:rPr>
              <a:t>实际生活中用到的电磁场</a:t>
            </a:r>
            <a:endParaRPr lang="zh-CN" altLang="en-US" dirty="0">
              <a:solidFill>
                <a:schemeClr val="accent2"/>
              </a:solidFill>
              <a:latin typeface="黑体" panose="02010609060101010101" pitchFamily="2" charset="-122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90600" y="1828800"/>
            <a:ext cx="7772400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>
                <a:latin typeface="黑体" panose="02010609060101010101" pitchFamily="2" charset="-122"/>
                <a:ea typeface="黑体" panose="02010609060101010101" pitchFamily="2" charset="-122"/>
              </a:rPr>
              <a:t>防静电措施</a:t>
            </a:r>
            <a:r>
              <a:rPr lang="en-US" altLang="zh-CN">
                <a:latin typeface="Arial" panose="020B0604020202020204"/>
                <a:ea typeface="黑体" panose="02010609060101010101" pitchFamily="2" charset="-122"/>
              </a:rPr>
              <a:t>——</a:t>
            </a:r>
            <a:r>
              <a:rPr lang="zh-CN" altLang="en-US">
                <a:latin typeface="黑体" panose="02010609060101010101" pitchFamily="2" charset="-122"/>
                <a:ea typeface="黑体" panose="02010609060101010101" pitchFamily="2" charset="-122"/>
              </a:rPr>
              <a:t>避雷针；</a:t>
            </a:r>
            <a:endParaRPr lang="zh-CN" altLang="en-US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>
                <a:latin typeface="黑体" panose="02010609060101010101" pitchFamily="2" charset="-122"/>
                <a:ea typeface="黑体" panose="02010609060101010101" pitchFamily="2" charset="-122"/>
              </a:rPr>
              <a:t>电视天线</a:t>
            </a:r>
            <a:r>
              <a:rPr lang="zh-CN" altLang="en-US" sz="2400">
                <a:latin typeface="黑体" panose="02010609060101010101" pitchFamily="2" charset="-122"/>
                <a:ea typeface="黑体" panose="02010609060101010101" pitchFamily="2" charset="-122"/>
              </a:rPr>
              <a:t>（阻抗、极化匹配）</a:t>
            </a:r>
            <a:endParaRPr lang="zh-CN" altLang="en-US" sz="240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400">
                <a:latin typeface="黑体" panose="02010609060101010101" pitchFamily="2" charset="-122"/>
                <a:ea typeface="黑体" panose="02010609060101010101" pitchFamily="2" charset="-122"/>
              </a:rPr>
              <a:t>室内天线</a:t>
            </a:r>
            <a:endParaRPr lang="zh-CN" altLang="en-US" sz="240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400">
                <a:latin typeface="黑体" panose="02010609060101010101" pitchFamily="2" charset="-122"/>
                <a:ea typeface="黑体" panose="02010609060101010101" pitchFamily="2" charset="-122"/>
              </a:rPr>
              <a:t>公用天线</a:t>
            </a:r>
            <a:endParaRPr lang="zh-CN" altLang="en-US" sz="240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>
                <a:latin typeface="黑体" panose="02010609060101010101" pitchFamily="2" charset="-122"/>
                <a:ea typeface="黑体" panose="02010609060101010101" pitchFamily="2" charset="-122"/>
              </a:rPr>
              <a:t>在移动通信上的应用</a:t>
            </a:r>
            <a:endParaRPr lang="zh-CN" altLang="en-US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400">
                <a:latin typeface="黑体" panose="02010609060101010101" pitchFamily="2" charset="-122"/>
              </a:rPr>
              <a:t>互联网无线接入</a:t>
            </a:r>
            <a:endParaRPr lang="zh-CN" altLang="en-US" sz="2400">
              <a:latin typeface="黑体" panose="0201060906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400">
                <a:latin typeface="黑体" panose="02010609060101010101" pitchFamily="2" charset="-122"/>
              </a:rPr>
              <a:t>蓝牙技术</a:t>
            </a:r>
            <a:endParaRPr lang="zh-CN" altLang="en-US" sz="2400">
              <a:latin typeface="黑体" panose="0201060906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400">
                <a:latin typeface="黑体" panose="02010609060101010101" pitchFamily="2" charset="-122"/>
              </a:rPr>
              <a:t>RF/MMIC</a:t>
            </a:r>
            <a:r>
              <a:rPr lang="zh-CN" altLang="en-US" sz="2400">
                <a:latin typeface="黑体" panose="02010609060101010101" pitchFamily="2" charset="-122"/>
              </a:rPr>
              <a:t>技术</a:t>
            </a:r>
            <a:endParaRPr lang="zh-CN" altLang="en-US" sz="2400">
              <a:latin typeface="黑体" panose="0201060906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400">
                <a:latin typeface="黑体" panose="02010609060101010101" pitchFamily="2" charset="-122"/>
              </a:rPr>
              <a:t>手机辐射对人体影响：见</a:t>
            </a:r>
            <a:r>
              <a:rPr lang="en-US" altLang="zh-CN" sz="2400">
                <a:latin typeface="黑体" panose="02010609060101010101" pitchFamily="2" charset="-122"/>
              </a:rPr>
              <a:t>IEEE/MTT</a:t>
            </a:r>
            <a:r>
              <a:rPr lang="zh-CN" altLang="en-US" sz="2400">
                <a:latin typeface="黑体" panose="02010609060101010101" pitchFamily="2" charset="-122"/>
              </a:rPr>
              <a:t>文章</a:t>
            </a:r>
            <a:endParaRPr lang="zh-CN" altLang="en-US" sz="2400">
              <a:latin typeface="黑体" panose="02010609060101010101" pitchFamily="2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sz="2400">
                <a:latin typeface="黑体" panose="02010609060101010101" pitchFamily="2" charset="-122"/>
              </a:rPr>
              <a:t>高速数字电路：</a:t>
            </a:r>
            <a:r>
              <a:rPr lang="en-US" altLang="zh-CN" sz="2400">
                <a:latin typeface="黑体" panose="02010609060101010101" pitchFamily="2" charset="-122"/>
              </a:rPr>
              <a:t>CPU</a:t>
            </a:r>
            <a:r>
              <a:rPr lang="zh-CN" altLang="en-US" sz="2400">
                <a:latin typeface="黑体" panose="02010609060101010101" pitchFamily="2" charset="-122"/>
              </a:rPr>
              <a:t>主频达到微波频段</a:t>
            </a:r>
            <a:endParaRPr lang="zh-CN" altLang="en-US" sz="2400">
              <a:latin typeface="黑体" panose="02010609060101010101" pitchFamily="2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sz="2400">
                <a:latin typeface="黑体" panose="02010609060101010101" pitchFamily="2" charset="-122"/>
              </a:rPr>
              <a:t>射频电路中的串扰（</a:t>
            </a:r>
            <a:r>
              <a:rPr lang="en-US" altLang="zh-CN" sz="2400">
                <a:latin typeface="黑体" panose="02010609060101010101" pitchFamily="2" charset="-122"/>
              </a:rPr>
              <a:t>cross-talk</a:t>
            </a:r>
            <a:r>
              <a:rPr lang="zh-CN" altLang="en-US" sz="2400">
                <a:latin typeface="黑体" panose="02010609060101010101" pitchFamily="2" charset="-122"/>
              </a:rPr>
              <a:t>）</a:t>
            </a:r>
            <a:endParaRPr lang="zh-CN" altLang="en-US" sz="2400">
              <a:latin typeface="黑体" panose="02010609060101010101" pitchFamily="2" charset="-122"/>
            </a:endParaRPr>
          </a:p>
        </p:txBody>
      </p:sp>
      <p:graphicFrame>
        <p:nvGraphicFramePr>
          <p:cNvPr id="3075" name="Object 5"/>
          <p:cNvGraphicFramePr>
            <a:graphicFrameLocks noChangeAspect="1"/>
          </p:cNvGraphicFramePr>
          <p:nvPr/>
        </p:nvGraphicFramePr>
        <p:xfrm>
          <a:off x="6553200" y="1828800"/>
          <a:ext cx="2105025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5" name="剪辑" r:id="rId3" imgW="7067550" imgH="5448300" progId="">
                  <p:embed/>
                </p:oleObj>
              </mc:Choice>
              <mc:Fallback>
                <p:oleObj name="剪辑" r:id="rId3" imgW="7067550" imgH="5448300" progId="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1828800"/>
                        <a:ext cx="2105025" cy="162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6"/>
          <p:cNvGraphicFramePr>
            <a:graphicFrameLocks noChangeAspect="1"/>
          </p:cNvGraphicFramePr>
          <p:nvPr/>
        </p:nvGraphicFramePr>
        <p:xfrm>
          <a:off x="7162800" y="4038600"/>
          <a:ext cx="3698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6" name="剪辑" r:id="rId5" imgW="20574000" imgH="29718000" progId="">
                  <p:embed/>
                </p:oleObj>
              </mc:Choice>
              <mc:Fallback>
                <p:oleObj name="剪辑" r:id="rId5" imgW="20574000" imgH="29718000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038600"/>
                        <a:ext cx="369888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7"/>
          <p:cNvGraphicFramePr>
            <a:graphicFrameLocks noChangeAspect="1"/>
          </p:cNvGraphicFramePr>
          <p:nvPr/>
        </p:nvGraphicFramePr>
        <p:xfrm>
          <a:off x="7543800" y="4191000"/>
          <a:ext cx="906463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7" name="剪辑" r:id="rId7" imgW="26012775" imgH="28298775" progId="">
                  <p:embed/>
                </p:oleObj>
              </mc:Choice>
              <mc:Fallback>
                <p:oleObj name="剪辑" r:id="rId7" imgW="26012775" imgH="28298775" progId="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4191000"/>
                        <a:ext cx="906463" cy="987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accent2"/>
                </a:solidFill>
                <a:latin typeface="黑体" panose="02010609060101010101" pitchFamily="2" charset="-122"/>
              </a:rPr>
              <a:t>立体电影</a:t>
            </a:r>
            <a:endParaRPr lang="zh-CN" altLang="en-US" dirty="0">
              <a:solidFill>
                <a:schemeClr val="accent2"/>
              </a:solidFill>
              <a:latin typeface="黑体" panose="02010609060101010101" pitchFamily="2" charset="-122"/>
            </a:endParaRPr>
          </a:p>
        </p:txBody>
      </p:sp>
      <p:pic>
        <p:nvPicPr>
          <p:cNvPr id="5" name="图片 4" descr="u=2072389222,1966893692&amp;fm=21&amp;gp=0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42910" y="1785926"/>
            <a:ext cx="4214842" cy="3175566"/>
          </a:xfrm>
          <a:prstGeom prst="rect">
            <a:avLst/>
          </a:prstGeom>
        </p:spPr>
      </p:pic>
      <p:pic>
        <p:nvPicPr>
          <p:cNvPr id="6" name="图片 5" descr="P2010050414363912811421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72066" y="2071678"/>
            <a:ext cx="3888447" cy="264414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accent2"/>
                </a:solidFill>
                <a:latin typeface="黑体" panose="02010609060101010101" pitchFamily="2" charset="-122"/>
              </a:rPr>
              <a:t>在国防上的应用</a:t>
            </a:r>
            <a:endParaRPr lang="zh-CN" altLang="en-US" dirty="0">
              <a:solidFill>
                <a:schemeClr val="accent2"/>
              </a:solidFill>
              <a:latin typeface="黑体" panose="02010609060101010101" pitchFamily="2" charset="-122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>
                <a:latin typeface="黑体" panose="02010609060101010101" pitchFamily="2" charset="-122"/>
              </a:rPr>
              <a:t>隐身技术</a:t>
            </a:r>
            <a:endParaRPr lang="zh-CN" altLang="en-US" sz="3600">
              <a:latin typeface="黑体" panose="02010609060101010101" pitchFamily="2" charset="-122"/>
            </a:endParaRPr>
          </a:p>
          <a:p>
            <a:pPr eaLnBrk="1" hangingPunct="1">
              <a:defRPr/>
            </a:pPr>
            <a:r>
              <a:rPr lang="zh-CN" altLang="en-US" sz="3600">
                <a:latin typeface="黑体" panose="02010609060101010101" pitchFamily="2" charset="-122"/>
              </a:rPr>
              <a:t>防空导弹系统、预警系统</a:t>
            </a:r>
            <a:endParaRPr lang="zh-CN" altLang="en-US" sz="3600">
              <a:latin typeface="黑体" panose="02010609060101010101" pitchFamily="2" charset="-122"/>
            </a:endParaRPr>
          </a:p>
          <a:p>
            <a:pPr eaLnBrk="1" hangingPunct="1">
              <a:defRPr/>
            </a:pPr>
            <a:r>
              <a:rPr lang="zh-CN" altLang="en-US" sz="3600">
                <a:latin typeface="黑体" panose="02010609060101010101" pitchFamily="2" charset="-122"/>
              </a:rPr>
              <a:t>卫星通信、卫星遥感</a:t>
            </a:r>
            <a:endParaRPr lang="zh-CN" altLang="en-US" sz="3600">
              <a:latin typeface="黑体" panose="02010609060101010101" pitchFamily="2" charset="-122"/>
            </a:endParaRPr>
          </a:p>
          <a:p>
            <a:pPr eaLnBrk="1" hangingPunct="1">
              <a:defRPr/>
            </a:pPr>
            <a:r>
              <a:rPr lang="en-US" altLang="zh-CN" sz="3600">
                <a:latin typeface="黑体" panose="02010609060101010101" pitchFamily="2" charset="-122"/>
              </a:rPr>
              <a:t>C</a:t>
            </a:r>
            <a:r>
              <a:rPr lang="en-US" altLang="zh-CN" sz="3600" baseline="30000">
                <a:latin typeface="黑体" panose="02010609060101010101" pitchFamily="2" charset="-122"/>
              </a:rPr>
              <a:t>4</a:t>
            </a:r>
            <a:r>
              <a:rPr lang="en-US" altLang="zh-CN" sz="3600">
                <a:latin typeface="黑体" panose="02010609060101010101" pitchFamily="2" charset="-122"/>
              </a:rPr>
              <a:t>I</a:t>
            </a:r>
            <a:endParaRPr lang="en-US" altLang="zh-CN" sz="3600">
              <a:latin typeface="黑体" panose="02010609060101010101" pitchFamily="2" charset="-122"/>
            </a:endParaRPr>
          </a:p>
          <a:p>
            <a:pPr eaLnBrk="1" hangingPunct="1">
              <a:defRPr/>
            </a:pPr>
            <a:r>
              <a:rPr lang="en-US" altLang="zh-CN" sz="3600">
                <a:latin typeface="Arial" panose="020B0604020202020204"/>
              </a:rPr>
              <a:t>……</a:t>
            </a:r>
            <a:endParaRPr lang="en-US" altLang="zh-CN" sz="3600">
              <a:latin typeface="黑体" panose="02010609060101010101" pitchFamily="2" charset="-122"/>
            </a:endParaRP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7572396" y="1643050"/>
          <a:ext cx="1409700" cy="155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1" name="剪辑" r:id="rId1" imgW="18697575" imgH="20621625" progId="">
                  <p:embed/>
                </p:oleObj>
              </mc:Choice>
              <mc:Fallback>
                <p:oleObj name="剪辑" r:id="rId1" imgW="18697575" imgH="20621625" progId="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96" y="1643050"/>
                        <a:ext cx="1409700" cy="1554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5"/>
          <p:cNvGraphicFramePr>
            <a:graphicFrameLocks noChangeAspect="1"/>
          </p:cNvGraphicFramePr>
          <p:nvPr/>
        </p:nvGraphicFramePr>
        <p:xfrm>
          <a:off x="3886200" y="3886200"/>
          <a:ext cx="1243013" cy="176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2" name="剪辑" r:id="rId3" imgW="13030200" imgH="18516600" progId="">
                  <p:embed/>
                </p:oleObj>
              </mc:Choice>
              <mc:Fallback>
                <p:oleObj name="剪辑" r:id="rId3" imgW="13030200" imgH="18516600" progId="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886200"/>
                        <a:ext cx="1243013" cy="1766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6"/>
          <p:cNvGraphicFramePr>
            <a:graphicFrameLocks noChangeAspect="1"/>
          </p:cNvGraphicFramePr>
          <p:nvPr/>
        </p:nvGraphicFramePr>
        <p:xfrm>
          <a:off x="6500826" y="3000372"/>
          <a:ext cx="757238" cy="174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3" name="剪辑" r:id="rId5" imgW="10696575" imgH="24688800" progId="">
                  <p:embed/>
                </p:oleObj>
              </mc:Choice>
              <mc:Fallback>
                <p:oleObj name="剪辑" r:id="rId5" imgW="10696575" imgH="24688800" progId="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26" y="3000372"/>
                        <a:ext cx="757238" cy="174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 descr="u=1693108959,203776781&amp;fm=21&amp;gp=0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43570" y="4857760"/>
            <a:ext cx="268224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accent2"/>
                </a:solidFill>
                <a:latin typeface="黑体" panose="02010609060101010101" pitchFamily="2" charset="-122"/>
              </a:rPr>
              <a:t>卫星定位技术</a:t>
            </a:r>
            <a:endParaRPr lang="zh-CN" altLang="en-US" dirty="0">
              <a:solidFill>
                <a:schemeClr val="accent2"/>
              </a:solidFill>
              <a:latin typeface="黑体" panose="02010609060101010101" pitchFamily="2" charset="-122"/>
            </a:endParaRPr>
          </a:p>
        </p:txBody>
      </p:sp>
      <p:pic>
        <p:nvPicPr>
          <p:cNvPr id="5" name="Picture 10" descr="xin_54212053109362962628518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929190" y="1285860"/>
            <a:ext cx="3929090" cy="3485879"/>
          </a:xfrm>
          <a:prstGeom prst="rect">
            <a:avLst/>
          </a:prstGeom>
          <a:noFill/>
        </p:spPr>
      </p:pic>
      <p:pic>
        <p:nvPicPr>
          <p:cNvPr id="6" name="Picture 16" descr="21e55823ed58d3419922ed6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000240"/>
            <a:ext cx="4218533" cy="3599815"/>
          </a:xfrm>
          <a:prstGeom prst="rect">
            <a:avLst/>
          </a:prstGeom>
          <a:noFill/>
        </p:spPr>
      </p:pic>
      <p:pic>
        <p:nvPicPr>
          <p:cNvPr id="7" name="Picture 8" descr="sta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4942" y="4929198"/>
            <a:ext cx="1800225" cy="1765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752600" y="3238500"/>
            <a:ext cx="28956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solidFill>
                  <a:schemeClr val="accent2"/>
                </a:solidFill>
                <a:latin typeface="黑体" panose="02010609060101010101" pitchFamily="2" charset="-122"/>
              </a:rPr>
              <a:t>电磁场理论与现代通信技术</a:t>
            </a:r>
            <a:endParaRPr lang="zh-CN" altLang="en-US">
              <a:solidFill>
                <a:schemeClr val="accent2"/>
              </a:solidFill>
              <a:latin typeface="黑体" panose="02010609060101010101" pitchFamily="2" charset="-122"/>
            </a:endParaRP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791200" y="4297363"/>
            <a:ext cx="2117725" cy="14144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0" tIns="137160" rIns="0" bIns="0" anchor="ctr">
            <a:spAutoFit/>
          </a:bodyPr>
          <a:lstStyle/>
          <a:p>
            <a:pPr eaLnBrk="0" hangingPunct="0"/>
            <a:r>
              <a:rPr lang="en-US" altLang="zh-CN" sz="1200">
                <a:latin typeface="Courier New" panose="02070309020205020404" pitchFamily="49" charset="0"/>
              </a:rPr>
              <a:t>L002 7 8 7.37328E-010</a:t>
            </a:r>
            <a:endParaRPr lang="en-US" altLang="zh-CN" sz="1200">
              <a:latin typeface="Courier New" panose="02070309020205020404" pitchFamily="49" charset="0"/>
            </a:endParaRPr>
          </a:p>
          <a:p>
            <a:pPr eaLnBrk="0" hangingPunct="0"/>
            <a:r>
              <a:rPr lang="en-US" altLang="zh-CN" sz="1200">
                <a:latin typeface="Courier New" panose="02070309020205020404" pitchFamily="49" charset="0"/>
              </a:rPr>
              <a:t>R002 8 9 0.0177806</a:t>
            </a:r>
            <a:endParaRPr lang="en-US" altLang="zh-CN" sz="1200">
              <a:latin typeface="Courier New" panose="02070309020205020404" pitchFamily="49" charset="0"/>
            </a:endParaRPr>
          </a:p>
          <a:p>
            <a:pPr eaLnBrk="0" hangingPunct="0"/>
            <a:r>
              <a:rPr lang="en-US" altLang="zh-CN" sz="1200">
                <a:latin typeface="Courier New" panose="02070309020205020404" pitchFamily="49" charset="0"/>
              </a:rPr>
              <a:t>C002 9 3 4.0749E-013</a:t>
            </a:r>
            <a:endParaRPr lang="en-US" altLang="zh-CN" sz="1200">
              <a:latin typeface="Courier New" panose="02070309020205020404" pitchFamily="49" charset="0"/>
            </a:endParaRPr>
          </a:p>
          <a:p>
            <a:pPr eaLnBrk="0" hangingPunct="0"/>
            <a:r>
              <a:rPr lang="en-US" altLang="zh-CN" sz="1200">
                <a:latin typeface="Courier New" panose="02070309020205020404" pitchFamily="49" charset="0"/>
              </a:rPr>
              <a:t>L003 10 11 7.37328E-010</a:t>
            </a:r>
            <a:endParaRPr lang="en-US" altLang="zh-CN" sz="1200">
              <a:latin typeface="Courier New" panose="02070309020205020404" pitchFamily="49" charset="0"/>
            </a:endParaRPr>
          </a:p>
          <a:p>
            <a:pPr eaLnBrk="0" hangingPunct="0"/>
            <a:r>
              <a:rPr lang="en-US" altLang="zh-CN" sz="1200">
                <a:latin typeface="Courier New" panose="02070309020205020404" pitchFamily="49" charset="0"/>
              </a:rPr>
              <a:t>R003 11 12 0.0177806</a:t>
            </a:r>
            <a:endParaRPr lang="en-US" altLang="zh-CN" sz="1200">
              <a:latin typeface="Courier New" panose="02070309020205020404" pitchFamily="49" charset="0"/>
            </a:endParaRPr>
          </a:p>
          <a:p>
            <a:pPr eaLnBrk="0" hangingPunct="0"/>
            <a:r>
              <a:rPr lang="en-US" altLang="zh-CN" sz="1200">
                <a:latin typeface="Courier New" panose="02070309020205020404" pitchFamily="49" charset="0"/>
              </a:rPr>
              <a:t>C003 12 3 4.0749E-013</a:t>
            </a:r>
            <a:endParaRPr lang="en-US" altLang="zh-CN" sz="1200">
              <a:latin typeface="Courier New" panose="02070309020205020404" pitchFamily="49" charset="0"/>
            </a:endParaRPr>
          </a:p>
          <a:p>
            <a:pPr eaLnBrk="0" hangingPunct="0"/>
            <a:endParaRPr lang="en-US" altLang="zh-CN" sz="1200">
              <a:latin typeface="R Frutiger Roman" charset="0"/>
            </a:endParaRPr>
          </a:p>
        </p:txBody>
      </p:sp>
      <p:pic>
        <p:nvPicPr>
          <p:cNvPr id="20485" name="Picture 5"/>
          <p:cNvPicPr>
            <a:picLocks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9354" r="19354"/>
          <a:stretch>
            <a:fillRect/>
          </a:stretch>
        </p:blipFill>
        <p:spPr bwMode="auto">
          <a:xfrm>
            <a:off x="7696200" y="3467100"/>
            <a:ext cx="1365250" cy="185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0486" name="Picture 6" descr="coax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5338" y="1798638"/>
            <a:ext cx="2109787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163333"/>
              </a:clrFrom>
              <a:clrTo>
                <a:srgbClr val="163333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47738" y="2255838"/>
            <a:ext cx="2020887" cy="173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2613" y="5330825"/>
            <a:ext cx="1541462" cy="969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20489" name="Picture 9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59013" y="5330825"/>
            <a:ext cx="1293812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2928938" y="1951038"/>
            <a:ext cx="2363787" cy="10509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lIns="0" tIns="137160" rIns="0" bIns="0" anchor="ctr">
            <a:spAutoFit/>
          </a:bodyPr>
          <a:lstStyle/>
          <a:p>
            <a:pPr algn="ctr" eaLnBrk="0" hangingPunct="0"/>
            <a:r>
              <a:rPr lang="en-US" altLang="zh-CN" sz="2000">
                <a:latin typeface="R Frutiger Roman" charset="0"/>
              </a:rPr>
              <a:t>Connectors </a:t>
            </a:r>
            <a:endParaRPr lang="en-US" altLang="zh-CN" sz="2000">
              <a:latin typeface="R Frutiger Roman" charset="0"/>
            </a:endParaRPr>
          </a:p>
          <a:p>
            <a:pPr algn="ctr" eaLnBrk="0" hangingPunct="0"/>
            <a:r>
              <a:rPr lang="en-US" altLang="zh-CN" sz="2000">
                <a:latin typeface="R Frutiger Roman" charset="0"/>
              </a:rPr>
              <a:t>Packages</a:t>
            </a:r>
            <a:endParaRPr lang="en-US" altLang="zh-CN" sz="2000">
              <a:latin typeface="R Frutiger Roman" charset="0"/>
            </a:endParaRPr>
          </a:p>
          <a:p>
            <a:pPr algn="ctr" eaLnBrk="0" hangingPunct="0"/>
            <a:r>
              <a:rPr lang="en-US" altLang="zh-CN" sz="2000">
                <a:latin typeface="R Frutiger Roman" charset="0"/>
              </a:rPr>
              <a:t>Cables</a:t>
            </a:r>
            <a:endParaRPr lang="en-US" altLang="zh-CN" sz="2400">
              <a:latin typeface="R Frutiger Roman" charset="0"/>
            </a:endParaRPr>
          </a:p>
        </p:txBody>
      </p:sp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658813" y="4797425"/>
            <a:ext cx="2678112" cy="4413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0" tIns="137160" rIns="0" bIns="0" anchor="ctr">
            <a:spAutoFit/>
          </a:bodyPr>
          <a:lstStyle/>
          <a:p>
            <a:pPr algn="ctr" eaLnBrk="0" hangingPunct="0"/>
            <a:r>
              <a:rPr lang="en-US" altLang="zh-CN" sz="2000">
                <a:latin typeface="R Frutiger Roman" charset="0"/>
              </a:rPr>
              <a:t>Interconnect Substrates</a:t>
            </a:r>
            <a:endParaRPr lang="en-US" altLang="zh-CN" sz="2400">
              <a:latin typeface="R Frutiger Roman" charset="0"/>
            </a:endParaRPr>
          </a:p>
        </p:txBody>
      </p:sp>
      <p:pic>
        <p:nvPicPr>
          <p:cNvPr id="20492" name="Picture 12" descr="sim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16688" y="4868863"/>
            <a:ext cx="23526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6923088" y="3444875"/>
            <a:ext cx="1033462" cy="4413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0" tIns="137160" rIns="0" bIns="0" anchor="ctr">
            <a:spAutoFit/>
          </a:bodyPr>
          <a:lstStyle/>
          <a:p>
            <a:pPr algn="ctr" eaLnBrk="0" hangingPunct="0"/>
            <a:r>
              <a:rPr lang="en-US" altLang="zh-CN" sz="2000">
                <a:latin typeface="R Frutiger Roman" charset="0"/>
              </a:rPr>
              <a:t>Plot fields</a:t>
            </a:r>
            <a:endParaRPr lang="en-US" altLang="zh-CN" sz="2400">
              <a:latin typeface="R Frutiger Roman" charset="0"/>
            </a:endParaRPr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5546725" y="5534025"/>
            <a:ext cx="963613" cy="869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0" tIns="137160" rIns="0" bIns="0" anchor="ctr">
            <a:spAutoFit/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altLang="zh-CN" sz="2000">
                <a:latin typeface="R Frutiger Roman" charset="0"/>
              </a:rPr>
              <a:t>Simulate </a:t>
            </a:r>
            <a:endParaRPr lang="en-US" altLang="zh-CN" sz="2000">
              <a:latin typeface="R Frutiger Roman" charset="0"/>
            </a:endParaRPr>
          </a:p>
          <a:p>
            <a:pPr algn="ctr" eaLnBrk="0" hangingPunct="0">
              <a:lnSpc>
                <a:spcPct val="80000"/>
              </a:lnSpc>
            </a:pPr>
            <a:r>
              <a:rPr lang="en-US" altLang="zh-CN" sz="2000">
                <a:latin typeface="R Frutiger Roman" charset="0"/>
              </a:rPr>
              <a:t>signal</a:t>
            </a:r>
            <a:endParaRPr lang="en-US" altLang="zh-CN" sz="2000">
              <a:latin typeface="R Frutiger Roman" charset="0"/>
            </a:endParaRPr>
          </a:p>
          <a:p>
            <a:pPr algn="ctr" eaLnBrk="0" hangingPunct="0">
              <a:lnSpc>
                <a:spcPct val="80000"/>
              </a:lnSpc>
            </a:pPr>
            <a:r>
              <a:rPr lang="en-US" altLang="zh-CN" sz="2000">
                <a:latin typeface="R Frutiger Roman" charset="0"/>
              </a:rPr>
              <a:t> integrity</a:t>
            </a:r>
            <a:endParaRPr lang="en-US" altLang="zh-CN" sz="2400">
              <a:latin typeface="R Frutiger Roman" charset="0"/>
            </a:endParaRPr>
          </a:p>
        </p:txBody>
      </p:sp>
      <p:sp>
        <p:nvSpPr>
          <p:cNvPr id="20495" name="Text Box 15"/>
          <p:cNvSpPr txBox="1">
            <a:spLocks noChangeArrowheads="1"/>
          </p:cNvSpPr>
          <p:nvPr/>
        </p:nvSpPr>
        <p:spPr bwMode="auto">
          <a:xfrm>
            <a:off x="4724400" y="3829050"/>
            <a:ext cx="1725613" cy="5937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lIns="0" tIns="137160" rIns="0" bIns="0" anchor="ctr">
            <a:spAutoFit/>
          </a:bodyPr>
          <a:lstStyle/>
          <a:p>
            <a:pPr algn="ctr" eaLnBrk="0" hangingPunct="0">
              <a:lnSpc>
                <a:spcPct val="75000"/>
              </a:lnSpc>
            </a:pPr>
            <a:r>
              <a:rPr lang="en-US" altLang="zh-CN" sz="2000">
                <a:latin typeface="R Frutiger Roman" charset="0"/>
              </a:rPr>
              <a:t>Create SPICE </a:t>
            </a:r>
            <a:endParaRPr lang="en-US" altLang="zh-CN" sz="2000">
              <a:latin typeface="R Frutiger Roman" charset="0"/>
            </a:endParaRPr>
          </a:p>
          <a:p>
            <a:pPr algn="ctr" eaLnBrk="0" hangingPunct="0">
              <a:lnSpc>
                <a:spcPct val="75000"/>
              </a:lnSpc>
            </a:pPr>
            <a:r>
              <a:rPr lang="en-US" altLang="zh-CN" sz="2000">
                <a:latin typeface="R Frutiger Roman" charset="0"/>
              </a:rPr>
              <a:t>netlists</a:t>
            </a:r>
            <a:endParaRPr lang="en-US" altLang="zh-CN" sz="2400">
              <a:latin typeface="R Frutiger Roman" charset="0"/>
            </a:endParaRPr>
          </a:p>
        </p:txBody>
      </p:sp>
      <p:pic>
        <p:nvPicPr>
          <p:cNvPr id="20496" name="Picture 16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83013" y="5102225"/>
            <a:ext cx="1509712" cy="1379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0497" name="Text Box 17"/>
          <p:cNvSpPr txBox="1">
            <a:spLocks noChangeArrowheads="1"/>
          </p:cNvSpPr>
          <p:nvPr/>
        </p:nvSpPr>
        <p:spPr bwMode="auto">
          <a:xfrm>
            <a:off x="5105400" y="1535113"/>
            <a:ext cx="3810000" cy="365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lIns="0" tIns="137160" rIns="0" bIns="0" anchor="ctr">
            <a:spAutoFit/>
          </a:bodyPr>
          <a:lstStyle/>
          <a:p>
            <a:pPr algn="ctr" eaLnBrk="0" hangingPunct="0">
              <a:lnSpc>
                <a:spcPct val="75000"/>
              </a:lnSpc>
            </a:pPr>
            <a:r>
              <a:rPr lang="en-US" altLang="zh-CN" sz="2000">
                <a:latin typeface="R Frutiger Roman" charset="0"/>
              </a:rPr>
              <a:t>Calculate  R, L, C Matrices</a:t>
            </a:r>
            <a:endParaRPr lang="en-US" altLang="zh-CN" sz="2400">
              <a:latin typeface="R Frutiger Roman" charset="0"/>
            </a:endParaRPr>
          </a:p>
        </p:txBody>
      </p:sp>
      <p:pic>
        <p:nvPicPr>
          <p:cNvPr id="20498" name="Picture 18"/>
          <p:cNvPicPr>
            <a:picLocks noChangeArrowheads="1"/>
          </p:cNvPicPr>
          <p:nvPr/>
        </p:nvPicPr>
        <p:blipFill>
          <a:blip r:embed="rId9" cstate="print"/>
          <a:srcRect l="10785" t="39394" r="25490" b="19698"/>
          <a:stretch>
            <a:fillRect/>
          </a:stretch>
        </p:blipFill>
        <p:spPr bwMode="auto">
          <a:xfrm>
            <a:off x="5148263" y="1881188"/>
            <a:ext cx="3522662" cy="1624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0499" name="Text Box 19"/>
          <p:cNvSpPr txBox="1">
            <a:spLocks noChangeArrowheads="1"/>
          </p:cNvSpPr>
          <p:nvPr/>
        </p:nvSpPr>
        <p:spPr bwMode="auto">
          <a:xfrm>
            <a:off x="1938338" y="3779838"/>
            <a:ext cx="1524000" cy="4413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lIns="0" tIns="137160" rIns="0" bIns="0" anchor="ctr">
            <a:spAutoFit/>
          </a:bodyPr>
          <a:lstStyle/>
          <a:p>
            <a:pPr algn="ctr" eaLnBrk="0" hangingPunct="0"/>
            <a:r>
              <a:rPr lang="en-US" altLang="zh-CN" sz="2000">
                <a:latin typeface="R Frutiger Roman" charset="0"/>
              </a:rPr>
              <a:t>PCB</a:t>
            </a:r>
            <a:endParaRPr lang="en-US" altLang="zh-CN" sz="2400">
              <a:latin typeface="R Frutiger Roman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solidFill>
                  <a:schemeClr val="accent2"/>
                </a:solidFill>
                <a:latin typeface="黑体" panose="02010609060101010101" pitchFamily="2" charset="-122"/>
              </a:rPr>
              <a:t>现代电子技术</a:t>
            </a:r>
            <a:endParaRPr lang="zh-CN" altLang="en-US">
              <a:solidFill>
                <a:schemeClr val="accent2"/>
              </a:solidFill>
              <a:latin typeface="黑体" panose="02010609060101010101" pitchFamily="2" charset="-122"/>
            </a:endParaRPr>
          </a:p>
        </p:txBody>
      </p:sp>
      <p:pic>
        <p:nvPicPr>
          <p:cNvPr id="5124" name="Picture 3" descr="res_sm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476375" y="1773238"/>
            <a:ext cx="91440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163333"/>
              </a:clrFrom>
              <a:clrTo>
                <a:srgbClr val="163333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2138" y="1989138"/>
            <a:ext cx="1447800" cy="990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5126" name="Picture 5" descr="coax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3800" y="1773238"/>
            <a:ext cx="1281113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6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2852738"/>
            <a:ext cx="1365250" cy="1550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128" name="Picture 7"/>
          <p:cNvPicPr>
            <a:picLocks noChangeArrowheads="1"/>
          </p:cNvPicPr>
          <p:nvPr/>
        </p:nvPicPr>
        <p:blipFill>
          <a:blip r:embed="rId5" cstate="print"/>
          <a:srcRect l="28572" t="10001" r="2040" b="23334"/>
          <a:stretch>
            <a:fillRect/>
          </a:stretch>
        </p:blipFill>
        <p:spPr bwMode="auto">
          <a:xfrm>
            <a:off x="1116013" y="2349500"/>
            <a:ext cx="1785937" cy="1409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aphicFrame>
        <p:nvGraphicFramePr>
          <p:cNvPr id="5122" name="Object 8"/>
          <p:cNvGraphicFramePr>
            <a:graphicFrameLocks noChangeAspect="1"/>
          </p:cNvGraphicFramePr>
          <p:nvPr/>
        </p:nvGraphicFramePr>
        <p:xfrm>
          <a:off x="1187450" y="3860800"/>
          <a:ext cx="1409700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1" name="PHOTOPAINT!" r:id="rId6" imgW="2475230" imgH="1292225" progId="">
                  <p:embed/>
                </p:oleObj>
              </mc:Choice>
              <mc:Fallback>
                <p:oleObj name="PHOTOPAINT!" r:id="rId6" imgW="2475230" imgH="1292225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1731" t="16347" r="39423" b="39409"/>
                      <a:stretch>
                        <a:fillRect/>
                      </a:stretch>
                    </p:blipFill>
                    <p:spPr bwMode="auto">
                      <a:xfrm>
                        <a:off x="1187450" y="3860800"/>
                        <a:ext cx="1409700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9" name="Picture 9"/>
          <p:cNvPicPr>
            <a:picLocks noChangeArrowheads="1"/>
          </p:cNvPicPr>
          <p:nvPr/>
        </p:nvPicPr>
        <p:blipFill>
          <a:blip r:embed="rId8" cstate="print"/>
          <a:srcRect l="12573" t="25330" r="10413" b="30344"/>
          <a:stretch>
            <a:fillRect/>
          </a:stretch>
        </p:blipFill>
        <p:spPr bwMode="auto">
          <a:xfrm>
            <a:off x="4211638" y="4868863"/>
            <a:ext cx="2100262" cy="1409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72225" y="2276475"/>
            <a:ext cx="2286000" cy="5873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00788" y="3284538"/>
            <a:ext cx="2286000" cy="1130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5132" name="Picture 12"/>
          <p:cNvPicPr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659563" y="5229225"/>
            <a:ext cx="137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3" name="Picture 13"/>
          <p:cNvPicPr>
            <a:picLocks noChangeArrowheads="1"/>
          </p:cNvPicPr>
          <p:nvPr/>
        </p:nvPicPr>
        <p:blipFill>
          <a:blip r:embed="rId12" cstate="print"/>
          <a:srcRect l="7806" t="14307" r="3905" b="1526"/>
          <a:stretch>
            <a:fillRect/>
          </a:stretch>
        </p:blipFill>
        <p:spPr bwMode="auto">
          <a:xfrm>
            <a:off x="1692275" y="5084763"/>
            <a:ext cx="1727200" cy="1196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solidFill>
                  <a:schemeClr val="accent2"/>
                </a:solidFill>
                <a:latin typeface="黑体" panose="02010609060101010101" pitchFamily="2" charset="-122"/>
              </a:rPr>
              <a:t>连接中的电磁场问题</a:t>
            </a:r>
            <a:endParaRPr lang="zh-CN" altLang="en-US">
              <a:solidFill>
                <a:schemeClr val="accent2"/>
              </a:solidFill>
              <a:latin typeface="黑体" panose="02010609060101010101" pitchFamily="2" charset="-122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1" cstate="print"/>
          <a:srcRect l="18372" t="17719"/>
          <a:stretch>
            <a:fillRect/>
          </a:stretch>
        </p:blipFill>
        <p:spPr bwMode="auto">
          <a:xfrm>
            <a:off x="2411413" y="4678363"/>
            <a:ext cx="1827212" cy="14303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2" name="Group 4"/>
          <p:cNvGrpSpPr/>
          <p:nvPr/>
        </p:nvGrpSpPr>
        <p:grpSpPr bwMode="auto">
          <a:xfrm>
            <a:off x="1547813" y="1909763"/>
            <a:ext cx="3003550" cy="2455862"/>
            <a:chOff x="480" y="240"/>
            <a:chExt cx="2436" cy="2053"/>
          </a:xfrm>
        </p:grpSpPr>
        <p:pic>
          <p:nvPicPr>
            <p:cNvPr id="21517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8" y="240"/>
              <a:ext cx="2388" cy="2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18" name="Text Box 6"/>
            <p:cNvSpPr txBox="1">
              <a:spLocks noChangeArrowheads="1"/>
            </p:cNvSpPr>
            <p:nvPr/>
          </p:nvSpPr>
          <p:spPr bwMode="auto">
            <a:xfrm>
              <a:off x="480" y="2064"/>
              <a:ext cx="1200" cy="22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8000" tIns="0" rIns="1800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zh-CN" altLang="zh-CN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7"/>
          <p:cNvGrpSpPr/>
          <p:nvPr/>
        </p:nvGrpSpPr>
        <p:grpSpPr bwMode="auto">
          <a:xfrm>
            <a:off x="6372225" y="1341438"/>
            <a:ext cx="2401888" cy="2071687"/>
            <a:chOff x="3852" y="0"/>
            <a:chExt cx="1925" cy="1668"/>
          </a:xfrm>
        </p:grpSpPr>
        <p:pic>
          <p:nvPicPr>
            <p:cNvPr id="21515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52" y="0"/>
              <a:ext cx="1908" cy="1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16" name="Text Box 9"/>
            <p:cNvSpPr txBox="1">
              <a:spLocks noChangeArrowheads="1"/>
            </p:cNvSpPr>
            <p:nvPr/>
          </p:nvSpPr>
          <p:spPr bwMode="auto">
            <a:xfrm rot="-2515721">
              <a:off x="4577" y="1002"/>
              <a:ext cx="1200" cy="2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8000" tIns="0" rIns="1800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zh-CN" altLang="zh-CN">
                <a:solidFill>
                  <a:srgbClr val="BABABA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10"/>
          <p:cNvGrpSpPr/>
          <p:nvPr/>
        </p:nvGrpSpPr>
        <p:grpSpPr bwMode="auto">
          <a:xfrm>
            <a:off x="4643438" y="3644900"/>
            <a:ext cx="4191000" cy="2917825"/>
            <a:chOff x="3120" y="2160"/>
            <a:chExt cx="2640" cy="1838"/>
          </a:xfrm>
        </p:grpSpPr>
        <p:pic>
          <p:nvPicPr>
            <p:cNvPr id="21512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24" y="2811"/>
              <a:ext cx="1536" cy="1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513" name="Picture 1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20" y="2160"/>
              <a:ext cx="1385" cy="1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14" name="Text Box 13"/>
            <p:cNvSpPr txBox="1">
              <a:spLocks noChangeArrowheads="1"/>
            </p:cNvSpPr>
            <p:nvPr/>
          </p:nvSpPr>
          <p:spPr bwMode="auto">
            <a:xfrm rot="-1861632">
              <a:off x="3600" y="3072"/>
              <a:ext cx="1200" cy="1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8000" tIns="0" rIns="1800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zh-CN" altLang="zh-CN">
                <a:solidFill>
                  <a:srgbClr val="BABABA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1511" name="Text Box 14"/>
          <p:cNvSpPr txBox="1">
            <a:spLocks noChangeArrowheads="1"/>
          </p:cNvSpPr>
          <p:nvPr/>
        </p:nvSpPr>
        <p:spPr bwMode="auto">
          <a:xfrm>
            <a:off x="1219200" y="6324600"/>
            <a:ext cx="313055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9933FF"/>
                </a:solidFill>
                <a:latin typeface="Helvetica 65 Medium" pitchFamily="34" charset="0"/>
              </a:rPr>
              <a:t>Ansoft use only</a:t>
            </a:r>
            <a:endParaRPr lang="en-US" altLang="zh-CN" sz="1400">
              <a:solidFill>
                <a:srgbClr val="9933FF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95288" y="5229225"/>
            <a:ext cx="3970337" cy="436563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太阳风暴下的地球磁场</a:t>
            </a:r>
            <a:endParaRPr lang="zh-CN" altLang="en-US" sz="2400" dirty="0">
              <a:solidFill>
                <a:schemeClr val="tx2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3" descr="timg.jp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9063" y="1268413"/>
            <a:ext cx="46736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纳米天线.jpe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363" y="2852738"/>
            <a:ext cx="4090987" cy="307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 txBox="1"/>
          <p:nvPr/>
        </p:nvSpPr>
        <p:spPr>
          <a:xfrm>
            <a:off x="5173663" y="2060575"/>
            <a:ext cx="3970337" cy="436563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纳米天线</a:t>
            </a:r>
            <a:endParaRPr lang="zh-CN" alt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solidFill>
                  <a:schemeClr val="accent2"/>
                </a:solidFill>
                <a:latin typeface="黑体" panose="02010609060101010101" pitchFamily="2" charset="-122"/>
              </a:rPr>
              <a:t>信号完整性</a:t>
            </a:r>
            <a:endParaRPr lang="zh-CN" altLang="en-US">
              <a:solidFill>
                <a:schemeClr val="accent2"/>
              </a:solidFill>
              <a:latin typeface="黑体" panose="02010609060101010101" pitchFamily="2" charset="-122"/>
            </a:endParaRPr>
          </a:p>
        </p:txBody>
      </p:sp>
      <p:pic>
        <p:nvPicPr>
          <p:cNvPr id="22531" name="Picture 3" descr="pcb_d2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 cstate="print"/>
          <a:srcRect l="2888" t="867" r="1851" b="3091"/>
          <a:stretch>
            <a:fillRect/>
          </a:stretch>
        </p:blipFill>
        <p:spPr>
          <a:xfrm>
            <a:off x="971550" y="1773238"/>
            <a:ext cx="3810000" cy="2860675"/>
          </a:xfrm>
          <a:noFill/>
        </p:spPr>
      </p:pic>
      <p:pic>
        <p:nvPicPr>
          <p:cNvPr id="22532" name="Picture 4"/>
          <p:cNvPicPr>
            <a:picLocks noGrp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003800" y="3429000"/>
            <a:ext cx="3810000" cy="2746375"/>
          </a:xfr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solidFill>
                  <a:schemeClr val="accent2"/>
                </a:solidFill>
                <a:latin typeface="黑体" panose="02010609060101010101" pitchFamily="2" charset="-122"/>
              </a:rPr>
              <a:t>低噪放设计</a:t>
            </a:r>
            <a:endParaRPr lang="zh-CN" altLang="en-US">
              <a:solidFill>
                <a:schemeClr val="accent2"/>
              </a:solidFill>
              <a:latin typeface="黑体" panose="02010609060101010101" pitchFamily="2" charset="-122"/>
            </a:endParaRPr>
          </a:p>
        </p:txBody>
      </p:sp>
      <p:pic>
        <p:nvPicPr>
          <p:cNvPr id="22531" name="mmic with FETs.avi">
            <a:hlinkClick r:id="" action="ppaction://media"/>
          </p:cNvPr>
          <p:cNvPicPr>
            <a:picLocks noGrp="1" noRot="1" noChangeAspect="1" noChangeArrowheads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643438" y="2492375"/>
            <a:ext cx="3889375" cy="3889375"/>
          </a:xfrm>
        </p:spPr>
      </p:pic>
      <p:pic>
        <p:nvPicPr>
          <p:cNvPr id="23556" name="Picture 4" descr="mmic_roadshow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 r="13127" b="31255"/>
          <a:stretch>
            <a:fillRect/>
          </a:stretch>
        </p:blipFill>
        <p:spPr>
          <a:xfrm>
            <a:off x="457200" y="1617663"/>
            <a:ext cx="4033838" cy="31464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25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25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25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531"/>
                  </p:tgtEl>
                </p:cond>
              </p:nextCondLst>
            </p:seq>
            <p:vide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531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4114800" cy="1139825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>
                <a:solidFill>
                  <a:schemeClr val="accent2"/>
                </a:solidFill>
                <a:latin typeface="黑体" panose="02010609060101010101" pitchFamily="2" charset="-122"/>
              </a:rPr>
              <a:t>汽车</a:t>
            </a:r>
            <a:r>
              <a:rPr lang="en-US" altLang="ko-KR">
                <a:solidFill>
                  <a:schemeClr val="accent2"/>
                </a:solidFill>
                <a:latin typeface="黑体" panose="02010609060101010101" pitchFamily="2" charset="-122"/>
              </a:rPr>
              <a:t>EMI/EMC</a:t>
            </a:r>
            <a:endParaRPr lang="en-US" altLang="zh-CN">
              <a:solidFill>
                <a:schemeClr val="accent2"/>
              </a:solidFill>
              <a:latin typeface="黑体" panose="02010609060101010101" pitchFamily="2" charset="-122"/>
            </a:endParaRPr>
          </a:p>
        </p:txBody>
      </p:sp>
      <p:pic>
        <p:nvPicPr>
          <p:cNvPr id="24579" name="Picture 3" descr="car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787900" y="333375"/>
            <a:ext cx="3881438" cy="13128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0" name="Picture 4" descr="car-f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4292600"/>
            <a:ext cx="3695700" cy="185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car-f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13" y="3140075"/>
            <a:ext cx="3759200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6" descr="car-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4213" y="1557338"/>
            <a:ext cx="3454400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 descr="car-f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825" y="4581525"/>
            <a:ext cx="3479800" cy="159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8" descr="car-f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825" y="3213100"/>
            <a:ext cx="3454400" cy="161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5" name="Picture 9" descr="car-f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76825" y="1700213"/>
            <a:ext cx="3454400" cy="15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1619250" y="1484313"/>
            <a:ext cx="2032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ko-KR" sz="2400">
                <a:latin typeface="Times New Roman" panose="02020603050405020304" pitchFamily="18" charset="0"/>
              </a:rPr>
              <a:t>E field</a:t>
            </a:r>
            <a:endParaRPr lang="en-US" altLang="ko-KR" sz="2400">
              <a:latin typeface="Times New Roman" panose="02020603050405020304" pitchFamily="18" charset="0"/>
            </a:endParaRPr>
          </a:p>
        </p:txBody>
      </p: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6011863" y="1484313"/>
            <a:ext cx="2032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ko-KR" sz="2400">
                <a:latin typeface="Times New Roman" panose="02020603050405020304" pitchFamily="18" charset="0"/>
              </a:rPr>
              <a:t>H field</a:t>
            </a:r>
            <a:endParaRPr lang="en-US" altLang="ko-KR" sz="2400">
              <a:latin typeface="Times New Roman" panose="02020603050405020304" pitchFamily="18" charset="0"/>
            </a:endParaRP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1258888" y="5805488"/>
            <a:ext cx="67818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kumimoji="1" lang="zh-CN" altLang="en-US" sz="4400" b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电磁场与我们密不可分</a:t>
            </a:r>
            <a:endParaRPr kumimoji="1" lang="zh-CN" altLang="en-US" sz="4400" b="1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PIC00035a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965700" y="1066800"/>
            <a:ext cx="3797300" cy="514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 descr="PIC00037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" y="1066800"/>
            <a:ext cx="3797300" cy="514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1476375" y="6415088"/>
            <a:ext cx="20256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中、短波发射天线</a:t>
            </a:r>
            <a:endParaRPr kumimoji="1" lang="zh-CN" altLang="en-US" b="1">
              <a:solidFill>
                <a:schemeClr val="tx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6048375" y="6415088"/>
            <a:ext cx="1565275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微波接力天线</a:t>
            </a:r>
            <a:endParaRPr kumimoji="1" lang="zh-CN" altLang="en-US" b="1">
              <a:solidFill>
                <a:schemeClr val="tx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title"/>
          </p:nvPr>
        </p:nvSpPr>
        <p:spPr>
          <a:xfrm>
            <a:off x="684213" y="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accent2"/>
                </a:solidFill>
                <a:latin typeface="黑体" panose="02010609060101010101" pitchFamily="2" charset="-122"/>
              </a:rPr>
              <a:t>天线</a:t>
            </a:r>
            <a:endParaRPr lang="zh-CN" altLang="en-US" dirty="0">
              <a:solidFill>
                <a:schemeClr val="accent2"/>
              </a:solidFill>
              <a:latin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accent2"/>
                </a:solidFill>
                <a:latin typeface="黑体" panose="02010609060101010101" pitchFamily="2" charset="-122"/>
              </a:rPr>
              <a:t>暗室</a:t>
            </a:r>
            <a:endParaRPr lang="zh-CN" altLang="en-US" dirty="0">
              <a:solidFill>
                <a:schemeClr val="accent2"/>
              </a:solidFill>
              <a:latin typeface="黑体" panose="02010609060101010101" pitchFamily="2" charset="-122"/>
            </a:endParaRPr>
          </a:p>
        </p:txBody>
      </p:sp>
      <p:pic>
        <p:nvPicPr>
          <p:cNvPr id="26627" name="内容占位符 3" descr="u=20117684,3912908895&amp;fm=23&amp;gp=0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1588" y="1327150"/>
            <a:ext cx="4641850" cy="3101975"/>
          </a:xfrm>
        </p:spPr>
      </p:pic>
      <p:pic>
        <p:nvPicPr>
          <p:cNvPr id="26628" name="图片 5" descr="u=3015417391,3454254945&amp;fm=23&amp;gp=0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5" y="3286125"/>
            <a:ext cx="428625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accent2"/>
                </a:solidFill>
                <a:latin typeface="黑体" panose="02010609060101010101" pitchFamily="2" charset="-122"/>
              </a:rPr>
              <a:t>磁悬浮</a:t>
            </a:r>
            <a:endParaRPr lang="zh-CN" altLang="en-US" dirty="0">
              <a:solidFill>
                <a:schemeClr val="accent2"/>
              </a:solidFill>
              <a:latin typeface="黑体" panose="02010609060101010101" pitchFamily="2" charset="-122"/>
            </a:endParaRPr>
          </a:p>
        </p:txBody>
      </p:sp>
      <p:pic>
        <p:nvPicPr>
          <p:cNvPr id="27651" name="内容占位符 3" descr="u=118239713,1962479193&amp;fm=23&amp;gp=0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285750" y="1500188"/>
            <a:ext cx="4864100" cy="3071812"/>
          </a:xfrm>
        </p:spPr>
      </p:pic>
      <p:pic>
        <p:nvPicPr>
          <p:cNvPr id="27652" name="图片 4" descr="u=2155547125,4271013402&amp;fm=23&amp;gp=0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14925" y="3714750"/>
            <a:ext cx="40290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accent2"/>
                </a:solidFill>
                <a:latin typeface="黑体" panose="02010609060101010101" pitchFamily="2" charset="-122"/>
              </a:rPr>
              <a:t>电磁脉冲炸弹</a:t>
            </a:r>
            <a:endParaRPr lang="zh-CN" altLang="en-US" dirty="0">
              <a:solidFill>
                <a:schemeClr val="accent2"/>
              </a:solidFill>
              <a:latin typeface="黑体" panose="02010609060101010101" pitchFamily="2" charset="-122"/>
            </a:endParaRPr>
          </a:p>
        </p:txBody>
      </p:sp>
      <p:pic>
        <p:nvPicPr>
          <p:cNvPr id="28675" name="内容占位符 5" descr="yefeng3380_b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4670425" y="3714750"/>
            <a:ext cx="4473575" cy="2697163"/>
          </a:xfrm>
        </p:spPr>
      </p:pic>
      <p:pic>
        <p:nvPicPr>
          <p:cNvPr id="28676" name="图片 6" descr="u=2042030465,1320775342&amp;fm=23&amp;gp=0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500188"/>
            <a:ext cx="438467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accent2"/>
                </a:solidFill>
                <a:latin typeface="黑体" panose="02010609060101010101" pitchFamily="2" charset="-122"/>
              </a:rPr>
              <a:t>舰载激光炮</a:t>
            </a:r>
            <a:endParaRPr lang="zh-CN" altLang="en-US" dirty="0">
              <a:solidFill>
                <a:schemeClr val="accent2"/>
              </a:solidFill>
              <a:latin typeface="黑体" panose="02010609060101010101" pitchFamily="2" charset="-122"/>
            </a:endParaRPr>
          </a:p>
        </p:txBody>
      </p:sp>
      <p:pic>
        <p:nvPicPr>
          <p:cNvPr id="5" name="图片 4" descr="u=3784277977,3695567977&amp;fm=15&amp;gp=0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264010" y="2705394"/>
            <a:ext cx="2430780" cy="1676400"/>
          </a:xfrm>
          <a:prstGeom prst="rect">
            <a:avLst/>
          </a:prstGeom>
        </p:spPr>
      </p:pic>
      <p:pic>
        <p:nvPicPr>
          <p:cNvPr id="6" name="图片 5" descr="U6794P27T1D678600F3DT201112252147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9058" y="1785926"/>
            <a:ext cx="5029200" cy="3529584"/>
          </a:xfrm>
          <a:prstGeom prst="rect">
            <a:avLst/>
          </a:prstGeom>
        </p:spPr>
      </p:pic>
      <p:pic>
        <p:nvPicPr>
          <p:cNvPr id="7" name="图片 6" descr="u=3784277977,3695567977&amp;fm=15&amp;gp=0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14282" y="2428868"/>
            <a:ext cx="3625479" cy="25003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r>
              <a:rPr lang="zh-CN" altLang="en-US" b="1" dirty="0">
                <a:solidFill>
                  <a:schemeClr val="tx1"/>
                </a:solidFill>
              </a:rPr>
              <a:t>四、学习的目的、方法及其要求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447800"/>
            <a:ext cx="8229600" cy="1905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）本课程的地位</a:t>
            </a:r>
            <a:endParaRPr lang="zh-CN" altLang="en-US"/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基础课有着承前启后的作用，研究电磁相互作用规律的基础学科。</a:t>
            </a:r>
            <a:endParaRPr lang="zh-CN" altLang="en-US"/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609600" y="3276600"/>
            <a:ext cx="2438400" cy="2774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200" b="1"/>
              <a:t>电磁学</a:t>
            </a:r>
            <a:endParaRPr lang="zh-CN" altLang="en-US" sz="3200" b="1"/>
          </a:p>
          <a:p>
            <a:pPr>
              <a:spcBef>
                <a:spcPct val="50000"/>
              </a:spcBef>
              <a:defRPr/>
            </a:pPr>
            <a:r>
              <a:rPr lang="zh-CN" altLang="en-US" sz="3200" b="1"/>
              <a:t>微积分</a:t>
            </a:r>
            <a:endParaRPr lang="zh-CN" altLang="en-US" sz="3200" b="1"/>
          </a:p>
          <a:p>
            <a:pPr>
              <a:spcBef>
                <a:spcPct val="50000"/>
              </a:spcBef>
              <a:defRPr/>
            </a:pPr>
            <a:r>
              <a:rPr lang="zh-CN" altLang="en-US" sz="3200" b="1"/>
              <a:t>复变函数</a:t>
            </a:r>
            <a:endParaRPr lang="zh-CN" altLang="en-US" sz="3200" b="1"/>
          </a:p>
          <a:p>
            <a:pPr>
              <a:spcBef>
                <a:spcPct val="50000"/>
              </a:spcBef>
              <a:defRPr/>
            </a:pPr>
            <a:r>
              <a:rPr lang="zh-CN" altLang="en-US" sz="3200" b="1"/>
              <a:t>数理方程</a:t>
            </a:r>
            <a:endParaRPr lang="zh-CN" altLang="en-US" sz="3200" b="1"/>
          </a:p>
        </p:txBody>
      </p:sp>
      <p:sp>
        <p:nvSpPr>
          <p:cNvPr id="32773" name="AutoShape 5"/>
          <p:cNvSpPr/>
          <p:nvPr/>
        </p:nvSpPr>
        <p:spPr bwMode="auto">
          <a:xfrm>
            <a:off x="2667000" y="3581400"/>
            <a:ext cx="838200" cy="2209800"/>
          </a:xfrm>
          <a:prstGeom prst="rightBrace">
            <a:avLst>
              <a:gd name="adj1" fmla="val 21970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3865240" y="3886200"/>
            <a:ext cx="1066800" cy="15696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200" b="1" dirty="0"/>
              <a:t>电磁场理论</a:t>
            </a:r>
            <a:endParaRPr lang="zh-CN" altLang="en-US" sz="3200" b="1" dirty="0"/>
          </a:p>
        </p:txBody>
      </p:sp>
      <p:sp>
        <p:nvSpPr>
          <p:cNvPr id="32775" name="AutoShape 7"/>
          <p:cNvSpPr/>
          <p:nvPr/>
        </p:nvSpPr>
        <p:spPr bwMode="auto">
          <a:xfrm>
            <a:off x="5334000" y="3581400"/>
            <a:ext cx="381000" cy="22860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5943600" y="2971800"/>
            <a:ext cx="2743200" cy="35972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000" b="1"/>
              <a:t>天线基础</a:t>
            </a:r>
            <a:endParaRPr lang="zh-CN" altLang="en-US" sz="2000" b="1"/>
          </a:p>
          <a:p>
            <a:pPr>
              <a:spcBef>
                <a:spcPct val="50000"/>
              </a:spcBef>
              <a:defRPr/>
            </a:pPr>
            <a:r>
              <a:rPr lang="zh-CN" altLang="en-US" sz="2000" b="1"/>
              <a:t>微波技术</a:t>
            </a:r>
            <a:endParaRPr lang="zh-CN" altLang="en-US" sz="2000" b="1"/>
          </a:p>
          <a:p>
            <a:pPr>
              <a:spcBef>
                <a:spcPct val="50000"/>
              </a:spcBef>
              <a:defRPr/>
            </a:pPr>
            <a:r>
              <a:rPr lang="zh-CN" altLang="en-US" sz="2000" b="1"/>
              <a:t>高等电磁场</a:t>
            </a:r>
            <a:endParaRPr lang="zh-CN" altLang="en-US" sz="2000" b="1"/>
          </a:p>
          <a:p>
            <a:pPr>
              <a:spcBef>
                <a:spcPct val="50000"/>
              </a:spcBef>
              <a:defRPr/>
            </a:pPr>
            <a:r>
              <a:rPr lang="zh-CN" altLang="en-US" sz="2000" b="1"/>
              <a:t>耦合模理论</a:t>
            </a:r>
            <a:endParaRPr lang="zh-CN" altLang="en-US" sz="2000" b="1"/>
          </a:p>
          <a:p>
            <a:pPr>
              <a:spcBef>
                <a:spcPct val="50000"/>
              </a:spcBef>
              <a:defRPr/>
            </a:pPr>
            <a:r>
              <a:rPr lang="zh-CN" altLang="en-US" sz="2000" b="1"/>
              <a:t>介质波导结构与应用</a:t>
            </a:r>
            <a:endParaRPr lang="zh-CN" altLang="en-US" sz="2000" b="1"/>
          </a:p>
          <a:p>
            <a:pPr>
              <a:spcBef>
                <a:spcPct val="50000"/>
              </a:spcBef>
              <a:defRPr/>
            </a:pPr>
            <a:r>
              <a:rPr lang="zh-CN" altLang="en-US" sz="2000" b="1"/>
              <a:t>电磁场数值解法</a:t>
            </a:r>
            <a:endParaRPr lang="zh-CN" altLang="en-US" sz="2000" b="1"/>
          </a:p>
          <a:p>
            <a:pPr>
              <a:spcBef>
                <a:spcPct val="50000"/>
              </a:spcBef>
              <a:defRPr/>
            </a:pPr>
            <a:r>
              <a:rPr lang="zh-CN" altLang="en-US" sz="2000" b="1"/>
              <a:t>微波系统与工程</a:t>
            </a:r>
            <a:endParaRPr lang="zh-CN" altLang="en-US" sz="2000" b="1"/>
          </a:p>
          <a:p>
            <a:pPr>
              <a:spcBef>
                <a:spcPct val="50000"/>
              </a:spcBef>
              <a:defRPr/>
            </a:pPr>
            <a:r>
              <a:rPr lang="en-US" altLang="zh-CN" sz="2000" b="1"/>
              <a:t>…….</a:t>
            </a:r>
            <a:endParaRPr lang="en-US" altLang="zh-CN" sz="20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idx="1"/>
          </p:nvPr>
        </p:nvSpPr>
        <p:spPr>
          <a:xfrm>
            <a:off x="827088" y="1052513"/>
            <a:ext cx="7705725" cy="4824412"/>
          </a:xfrm>
          <a:ln>
            <a:solidFill>
              <a:schemeClr val="bg1"/>
            </a:solidFill>
          </a:ln>
        </p:spPr>
        <p:txBody>
          <a:bodyPr/>
          <a:lstStyle/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CN" b="1"/>
              <a:t>(2)	</a:t>
            </a:r>
            <a:r>
              <a:rPr lang="zh-CN" altLang="en-US" b="1"/>
              <a:t>学习目的和要求</a:t>
            </a:r>
            <a:endParaRPr lang="zh-CN" altLang="en-US" b="1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/>
              <a:t>掌握宏观电磁场的基本属性和运动规律</a:t>
            </a:r>
            <a:endParaRPr lang="zh-CN" altLang="en-US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/>
              <a:t>掌握宏观电磁场问题的基本求解方法</a:t>
            </a:r>
            <a:endParaRPr lang="zh-CN" altLang="en-US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/>
              <a:t>了解宏观电磁场的主要应用领域及其原理</a:t>
            </a:r>
            <a:endParaRPr lang="zh-CN" altLang="en-US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/>
              <a:t>训练分析问题、归纳问题的科学方法</a:t>
            </a:r>
            <a:endParaRPr lang="zh-CN" altLang="en-US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/>
              <a:t>培养用数学解决实际问题的能力</a:t>
            </a:r>
            <a:endParaRPr lang="zh-CN" altLang="en-US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/>
              <a:t>独立完成作业，做好课堂笔记</a:t>
            </a:r>
            <a:endParaRPr lang="zh-CN" altLang="en-US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/>
              <a:t>精读一至二本教学参考书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3492500" y="260350"/>
            <a:ext cx="2519363" cy="7715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b="1">
                <a:latin typeface="黑体" panose="02010609060101010101" pitchFamily="2" charset="-122"/>
                <a:ea typeface="黑体" panose="02010609060101010101" pitchFamily="2" charset="-122"/>
              </a:rPr>
              <a:t>绪   论</a:t>
            </a:r>
            <a:r>
              <a:rPr lang="zh-CN" altLang="en-US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endParaRPr lang="zh-CN" altLang="en-US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1331913" y="1268413"/>
            <a:ext cx="6769100" cy="39703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一、电磁场理论发展简史</a:t>
            </a:r>
            <a:endParaRPr lang="en-US" altLang="zh-CN" sz="36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二、课程的性质与地位</a:t>
            </a:r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三、电磁场理论的应用</a:t>
            </a:r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四、学习的目的、方法及其要求</a:t>
            </a:r>
            <a:endParaRPr lang="en-US" altLang="zh-CN" sz="36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五、课程内容安排</a:t>
            </a:r>
            <a:endParaRPr lang="en-US" altLang="zh-CN" sz="3600" b="1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712787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r>
              <a:rPr lang="zh-CN" altLang="en-US" b="1" dirty="0">
                <a:solidFill>
                  <a:schemeClr val="tx1"/>
                </a:solidFill>
              </a:rPr>
              <a:t>五、课程内容安排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748516"/>
            <a:ext cx="3429000" cy="457200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solidFill>
                  <a:srgbClr val="00B0F0"/>
                </a:solidFill>
                <a:latin typeface="+mn-ea"/>
              </a:rPr>
              <a:t>第一章 矢量分析</a:t>
            </a:r>
            <a:endParaRPr lang="zh-CN" altLang="en-US" sz="2800" b="1" dirty="0">
              <a:solidFill>
                <a:srgbClr val="00B0F0"/>
              </a:solidFill>
              <a:latin typeface="+mn-ea"/>
            </a:endParaRPr>
          </a:p>
        </p:txBody>
      </p:sp>
      <p:sp>
        <p:nvSpPr>
          <p:cNvPr id="32772" name="AutoShape 4"/>
          <p:cNvSpPr/>
          <p:nvPr/>
        </p:nvSpPr>
        <p:spPr bwMode="auto">
          <a:xfrm>
            <a:off x="2987822" y="1588501"/>
            <a:ext cx="216025" cy="609243"/>
          </a:xfrm>
          <a:prstGeom prst="leftBrace">
            <a:avLst>
              <a:gd name="adj1" fmla="val 95389"/>
              <a:gd name="adj2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square" anchor="ctr">
            <a:spAutoFit/>
          </a:bodyPr>
          <a:lstStyle/>
          <a:p>
            <a:pPr>
              <a:defRPr/>
            </a:pPr>
            <a:endParaRPr lang="zh-CN" altLang="en-US" sz="2800" b="1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419872" y="1340768"/>
            <a:ext cx="3962400" cy="11695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latin typeface="+mn-ea"/>
                <a:ea typeface="+mn-ea"/>
              </a:rPr>
              <a:t>真空中的静电场</a:t>
            </a:r>
            <a:endParaRPr lang="zh-CN" altLang="en-US" sz="2800" b="1" dirty="0">
              <a:latin typeface="+mn-ea"/>
              <a:ea typeface="+mn-ea"/>
            </a:endParaRPr>
          </a:p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latin typeface="+mn-ea"/>
                <a:ea typeface="+mn-ea"/>
              </a:rPr>
              <a:t>存在介质时的静电场</a:t>
            </a:r>
            <a:endParaRPr lang="zh-CN" altLang="en-US" sz="2800" b="1" dirty="0">
              <a:latin typeface="+mn-ea"/>
              <a:ea typeface="+mn-ea"/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457200" y="1677204"/>
            <a:ext cx="2428870" cy="4801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solidFill>
                  <a:srgbClr val="00B0F0"/>
                </a:solidFill>
                <a:latin typeface="+mn-ea"/>
                <a:ea typeface="+mn-ea"/>
              </a:rPr>
              <a:t>第二章 静电场</a:t>
            </a:r>
            <a:endParaRPr lang="zh-CN" altLang="en-US" sz="28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457200" y="2564904"/>
            <a:ext cx="8686800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第三章 静电场的边值问题的解法与恒定电流的电场</a:t>
            </a:r>
            <a:endParaRPr lang="zh-CN" altLang="en-US" sz="2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457200" y="3263116"/>
            <a:ext cx="8229600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7030A0"/>
                </a:solidFill>
                <a:latin typeface="+mn-ea"/>
                <a:ea typeface="+mn-ea"/>
              </a:rPr>
              <a:t>第四章 恒定磁场</a:t>
            </a:r>
            <a:endParaRPr lang="zh-CN" altLang="en-US" sz="2800" b="1" dirty="0">
              <a:solidFill>
                <a:srgbClr val="7030A0"/>
              </a:solidFill>
              <a:latin typeface="+mn-ea"/>
              <a:ea typeface="+mn-ea"/>
            </a:endParaRPr>
          </a:p>
        </p:txBody>
      </p:sp>
      <p:sp>
        <p:nvSpPr>
          <p:cNvPr id="28681" name="Text Box 9"/>
          <p:cNvSpPr txBox="1">
            <a:spLocks noChangeArrowheads="1"/>
          </p:cNvSpPr>
          <p:nvPr/>
        </p:nvSpPr>
        <p:spPr bwMode="auto">
          <a:xfrm>
            <a:off x="457200" y="3872716"/>
            <a:ext cx="5334000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7030A0"/>
                </a:solidFill>
                <a:latin typeface="+mn-ea"/>
                <a:ea typeface="+mn-ea"/>
              </a:rPr>
              <a:t>第五章 电磁感应与磁场能量</a:t>
            </a:r>
            <a:endParaRPr lang="zh-CN" altLang="en-US" sz="2800" b="1">
              <a:solidFill>
                <a:srgbClr val="7030A0"/>
              </a:solidFill>
              <a:latin typeface="+mn-ea"/>
              <a:ea typeface="+mn-ea"/>
            </a:endParaRPr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457200" y="4558516"/>
            <a:ext cx="5334000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第六章时变电磁场</a:t>
            </a:r>
            <a:endParaRPr lang="zh-CN" altLang="en-US" sz="2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457200" y="5244316"/>
            <a:ext cx="3610744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第七章 平面电磁波</a:t>
            </a:r>
            <a:endParaRPr lang="zh-CN" altLang="en-US" sz="2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457200" y="5930116"/>
            <a:ext cx="3733800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FF0000"/>
                </a:solidFill>
                <a:latin typeface="+mn-ea"/>
                <a:ea typeface="+mn-ea"/>
              </a:rPr>
              <a:t>第八章 电磁波的辐射</a:t>
            </a:r>
            <a:endParaRPr lang="zh-CN" altLang="en-US" sz="2800" b="1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142976" y="357166"/>
            <a:ext cx="185738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3333FF"/>
            </a:solidFill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电现象和磁现象</a:t>
            </a:r>
            <a:endParaRPr kumimoji="1" lang="zh-CN" altLang="en-US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28662" y="3581617"/>
            <a:ext cx="2500330" cy="784830"/>
          </a:xfrm>
          <a:prstGeom prst="rect">
            <a:avLst/>
          </a:prstGeom>
          <a:solidFill>
            <a:schemeClr val="bg1"/>
          </a:solidFill>
          <a:ln w="38100">
            <a:solidFill>
              <a:srgbClr val="3333FF"/>
            </a:solidFill>
            <a:miter lim="800000"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zh-CN" altLang="en-US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静电静磁场基本方程</a:t>
            </a:r>
            <a:endParaRPr kumimoji="1" lang="en-US" altLang="zh-CN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  <a:p>
            <a:pPr algn="ctr" eaLnBrk="1" hangingPunct="1">
              <a:spcBef>
                <a:spcPct val="50000"/>
              </a:spcBef>
            </a:pPr>
            <a:r>
              <a:rPr kumimoji="1" lang="zh-CN" altLang="en-US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边界条件、性质</a:t>
            </a:r>
            <a:endParaRPr kumimoji="1" lang="en-US" altLang="zh-CN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928662" y="1170231"/>
            <a:ext cx="2500330" cy="1615827"/>
          </a:xfrm>
          <a:prstGeom prst="rect">
            <a:avLst/>
          </a:prstGeom>
          <a:solidFill>
            <a:schemeClr val="bg1"/>
          </a:solidFill>
          <a:ln w="38100">
            <a:solidFill>
              <a:srgbClr val="3333FF"/>
            </a:solidFill>
            <a:miter lim="800000"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zh-CN" altLang="en-US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实验定律</a:t>
            </a:r>
            <a:endParaRPr kumimoji="1" lang="en-US" altLang="zh-CN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  <a:p>
            <a:pPr algn="ctr" eaLnBrk="1" hangingPunct="1">
              <a:spcBef>
                <a:spcPct val="50000"/>
              </a:spcBef>
            </a:pPr>
            <a:r>
              <a:rPr kumimoji="1" lang="zh-CN" alt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仿宋_GB2312" pitchFamily="49" charset="-122"/>
                <a:ea typeface="仿宋_GB2312" pitchFamily="49" charset="-122"/>
              </a:rPr>
              <a:t>库仑定律</a:t>
            </a:r>
            <a:endParaRPr kumimoji="1" lang="en-US" altLang="zh-CN" dirty="0">
              <a:solidFill>
                <a:schemeClr val="tx2">
                  <a:lumMod val="50000"/>
                  <a:lumOff val="50000"/>
                </a:schemeClr>
              </a:solidFill>
              <a:latin typeface="仿宋_GB2312" pitchFamily="49" charset="-122"/>
              <a:ea typeface="仿宋_GB2312" pitchFamily="49" charset="-122"/>
            </a:endParaRPr>
          </a:p>
          <a:p>
            <a:pPr algn="ctr" eaLnBrk="1" hangingPunct="1">
              <a:spcBef>
                <a:spcPct val="50000"/>
              </a:spcBef>
            </a:pPr>
            <a:r>
              <a:rPr kumimoji="1" lang="zh-CN" alt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仿宋_GB2312" pitchFamily="49" charset="-122"/>
                <a:ea typeface="仿宋_GB2312" pitchFamily="49" charset="-122"/>
              </a:rPr>
              <a:t>毕奥萨伐尔定律</a:t>
            </a:r>
            <a:endParaRPr kumimoji="1" lang="en-US" altLang="zh-CN" dirty="0">
              <a:solidFill>
                <a:schemeClr val="tx2">
                  <a:lumMod val="50000"/>
                  <a:lumOff val="50000"/>
                </a:schemeClr>
              </a:solidFill>
              <a:latin typeface="仿宋_GB2312" pitchFamily="49" charset="-122"/>
              <a:ea typeface="仿宋_GB2312" pitchFamily="49" charset="-122"/>
            </a:endParaRPr>
          </a:p>
          <a:p>
            <a:pPr algn="ctr" eaLnBrk="1" hangingPunct="1">
              <a:spcBef>
                <a:spcPct val="50000"/>
              </a:spcBef>
            </a:pPr>
            <a:r>
              <a:rPr kumimoji="1" lang="zh-CN" alt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仿宋_GB2312" pitchFamily="49" charset="-122"/>
                <a:ea typeface="仿宋_GB2312" pitchFamily="49" charset="-122"/>
              </a:rPr>
              <a:t>安培定则</a:t>
            </a:r>
            <a:endParaRPr kumimoji="1" lang="en-US" altLang="zh-CN" dirty="0">
              <a:solidFill>
                <a:schemeClr val="tx2">
                  <a:lumMod val="50000"/>
                  <a:lumOff val="50000"/>
                </a:schemeClr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9" name="右箭头 8"/>
          <p:cNvSpPr/>
          <p:nvPr/>
        </p:nvSpPr>
        <p:spPr>
          <a:xfrm rot="5400000">
            <a:off x="1893075" y="892951"/>
            <a:ext cx="357190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57290" y="785794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总结</a:t>
            </a:r>
            <a:endParaRPr lang="zh-CN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2143108" y="2795799"/>
            <a:ext cx="142876" cy="714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28662" y="2795799"/>
            <a:ext cx="1214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矢量分析、微积分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28860" y="2795799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引入</a:t>
            </a:r>
            <a:endParaRPr lang="zh-CN" altLang="en-US" dirty="0"/>
          </a:p>
        </p:txBody>
      </p:sp>
      <p:graphicFrame>
        <p:nvGraphicFramePr>
          <p:cNvPr id="124930" name="Object 2"/>
          <p:cNvGraphicFramePr>
            <a:graphicFrameLocks noChangeAspect="1"/>
          </p:cNvGraphicFramePr>
          <p:nvPr/>
        </p:nvGraphicFramePr>
        <p:xfrm>
          <a:off x="2428860" y="3147036"/>
          <a:ext cx="290514" cy="363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00" name="Equation" r:id="rId1" imgW="3657600" imgH="4572000" progId="Equation.DSMT4">
                  <p:embed/>
                </p:oleObj>
              </mc:Choice>
              <mc:Fallback>
                <p:oleObj name="Equation" r:id="rId1" imgW="3657600" imgH="45720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60" y="3147036"/>
                        <a:ext cx="290514" cy="3631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1" name="Object 3"/>
          <p:cNvGraphicFramePr>
            <a:graphicFrameLocks noChangeAspect="1"/>
          </p:cNvGraphicFramePr>
          <p:nvPr/>
        </p:nvGraphicFramePr>
        <p:xfrm>
          <a:off x="2786050" y="3152989"/>
          <a:ext cx="266701" cy="333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01" name="Equation" r:id="rId3" imgW="3657600" imgH="4572000" progId="Equation.DSMT4">
                  <p:embed/>
                </p:oleObj>
              </mc:Choice>
              <mc:Fallback>
                <p:oleObj name="Equation" r:id="rId3" imgW="3657600" imgH="45720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50" y="3152989"/>
                        <a:ext cx="266701" cy="333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2" name="Object 4"/>
          <p:cNvGraphicFramePr>
            <a:graphicFrameLocks noChangeAspect="1"/>
          </p:cNvGraphicFramePr>
          <p:nvPr/>
        </p:nvGraphicFramePr>
        <p:xfrm>
          <a:off x="3143240" y="3195949"/>
          <a:ext cx="214314" cy="314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02" name="Equation" r:id="rId5" imgW="3352800" imgH="3962400" progId="Equation.DSMT4">
                  <p:embed/>
                </p:oleObj>
              </mc:Choice>
              <mc:Fallback>
                <p:oleObj name="Equation" r:id="rId5" imgW="3352800" imgH="39624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40" y="3195949"/>
                        <a:ext cx="214314" cy="3142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928662" y="5153253"/>
            <a:ext cx="2500330" cy="1061829"/>
          </a:xfrm>
          <a:prstGeom prst="rect">
            <a:avLst/>
          </a:prstGeom>
          <a:solidFill>
            <a:schemeClr val="bg1"/>
          </a:solidFill>
          <a:ln w="38100">
            <a:solidFill>
              <a:srgbClr val="3333FF"/>
            </a:solidFill>
            <a:miter lim="800000"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zh-CN" altLang="en-US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边值问题解法</a:t>
            </a:r>
            <a:endParaRPr kumimoji="1" lang="en-US" altLang="zh-CN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  <a:p>
            <a:pPr algn="ctr" eaLnBrk="1" hangingPunct="1">
              <a:spcBef>
                <a:spcPct val="50000"/>
              </a:spcBef>
            </a:pPr>
            <a:r>
              <a:rPr kumimoji="1" lang="zh-CN" alt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仿宋_GB2312" pitchFamily="49" charset="-122"/>
                <a:ea typeface="仿宋_GB2312" pitchFamily="49" charset="-122"/>
              </a:rPr>
              <a:t>镜像法、保角变换、分离变量法，格林函数法</a:t>
            </a:r>
            <a:endParaRPr kumimoji="1" lang="en-US" altLang="zh-CN" dirty="0">
              <a:solidFill>
                <a:schemeClr val="tx2">
                  <a:lumMod val="50000"/>
                  <a:lumOff val="50000"/>
                </a:schemeClr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2143108" y="4367435"/>
            <a:ext cx="142876" cy="714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57224" y="4438873"/>
            <a:ext cx="1214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边界衔接条件</a:t>
            </a:r>
            <a:endParaRPr lang="zh-CN" altLang="en-US" dirty="0"/>
          </a:p>
        </p:txBody>
      </p:sp>
      <p:sp>
        <p:nvSpPr>
          <p:cNvPr id="27" name="右箭头 26"/>
          <p:cNvSpPr/>
          <p:nvPr/>
        </p:nvSpPr>
        <p:spPr>
          <a:xfrm>
            <a:off x="3500430" y="5572140"/>
            <a:ext cx="207170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 Box 7"/>
          <p:cNvSpPr txBox="1">
            <a:spLocks noChangeArrowheads="1"/>
          </p:cNvSpPr>
          <p:nvPr/>
        </p:nvSpPr>
        <p:spPr bwMode="auto">
          <a:xfrm>
            <a:off x="5643570" y="5000636"/>
            <a:ext cx="2500330" cy="1338828"/>
          </a:xfrm>
          <a:prstGeom prst="rect">
            <a:avLst/>
          </a:prstGeom>
          <a:solidFill>
            <a:schemeClr val="bg1"/>
          </a:solidFill>
          <a:ln w="38100">
            <a:solidFill>
              <a:srgbClr val="3333FF"/>
            </a:solidFill>
            <a:miter lim="800000"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zh-CN" altLang="en-US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麦克斯韦方程组</a:t>
            </a:r>
            <a:endParaRPr kumimoji="1" lang="en-US" altLang="zh-CN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  <a:p>
            <a:pPr algn="just" eaLnBrk="1" hangingPunct="1">
              <a:spcBef>
                <a:spcPct val="50000"/>
              </a:spcBef>
            </a:pPr>
            <a:r>
              <a:rPr kumimoji="1" lang="zh-CN" alt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仿宋_GB2312" pitchFamily="49" charset="-122"/>
                <a:ea typeface="仿宋_GB2312" pitchFamily="49" charset="-122"/>
              </a:rPr>
              <a:t>边界条件、位函数表示、达朗贝尔方程的解、波印亭定理、唯一性定理</a:t>
            </a:r>
            <a:endParaRPr kumimoji="1" lang="en-US" altLang="zh-CN" dirty="0">
              <a:solidFill>
                <a:schemeClr val="tx2">
                  <a:lumMod val="50000"/>
                  <a:lumOff val="50000"/>
                </a:schemeClr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71868" y="4857760"/>
            <a:ext cx="192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法拉第电磁感应、</a:t>
            </a:r>
            <a:endParaRPr lang="en-US" altLang="zh-CN" dirty="0"/>
          </a:p>
          <a:p>
            <a:r>
              <a:rPr lang="zh-CN" altLang="en-US" dirty="0"/>
              <a:t>引入动态位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500430" y="5786454"/>
            <a:ext cx="20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位移电流（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Maxwell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假设）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4933" name="Object 5"/>
          <p:cNvGraphicFramePr>
            <a:graphicFrameLocks noChangeAspect="1"/>
          </p:cNvGraphicFramePr>
          <p:nvPr/>
        </p:nvGraphicFramePr>
        <p:xfrm>
          <a:off x="4857752" y="5143512"/>
          <a:ext cx="247652" cy="309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03" name="Equation" r:id="rId7" imgW="3657600" imgH="4572000" progId="Equation.DSMT4">
                  <p:embed/>
                </p:oleObj>
              </mc:Choice>
              <mc:Fallback>
                <p:oleObj name="Equation" r:id="rId7" imgW="3657600" imgH="45720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143512"/>
                        <a:ext cx="247652" cy="3095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4" name="Object 6"/>
          <p:cNvGraphicFramePr>
            <a:graphicFrameLocks noChangeAspect="1"/>
          </p:cNvGraphicFramePr>
          <p:nvPr/>
        </p:nvGraphicFramePr>
        <p:xfrm>
          <a:off x="5143504" y="5214950"/>
          <a:ext cx="212726" cy="251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04" name="Equation" r:id="rId9" imgW="3352800" imgH="3962400" progId="Equation.DSMT4">
                  <p:embed/>
                </p:oleObj>
              </mc:Choice>
              <mc:Fallback>
                <p:oleObj name="Equation" r:id="rId9" imgW="3352800" imgH="39624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5214950"/>
                        <a:ext cx="212726" cy="2514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下箭头 32"/>
          <p:cNvSpPr/>
          <p:nvPr/>
        </p:nvSpPr>
        <p:spPr>
          <a:xfrm rot="10800000" flipH="1">
            <a:off x="6786579" y="4286256"/>
            <a:ext cx="142876" cy="714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5643570" y="2643182"/>
            <a:ext cx="2500330" cy="1615827"/>
          </a:xfrm>
          <a:prstGeom prst="rect">
            <a:avLst/>
          </a:prstGeom>
          <a:solidFill>
            <a:schemeClr val="bg1"/>
          </a:solidFill>
          <a:ln w="38100">
            <a:solidFill>
              <a:srgbClr val="3333FF"/>
            </a:solidFill>
            <a:miter lim="800000"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zh-CN" altLang="en-US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电磁波的传输及存在方式（平面电磁波）</a:t>
            </a:r>
            <a:endParaRPr kumimoji="1" lang="en-US" altLang="zh-CN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  <a:p>
            <a:pPr algn="just" eaLnBrk="1" hangingPunct="1">
              <a:spcBef>
                <a:spcPct val="50000"/>
              </a:spcBef>
            </a:pPr>
            <a:r>
              <a:rPr kumimoji="1" lang="zh-CN" alt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仿宋_GB2312" pitchFamily="49" charset="-122"/>
                <a:ea typeface="仿宋_GB2312" pitchFamily="49" charset="-122"/>
              </a:rPr>
              <a:t>无损和有损介质中的性质、极化、色散。反射与折射。</a:t>
            </a:r>
            <a:endParaRPr kumimoji="1" lang="en-US" altLang="zh-CN" dirty="0">
              <a:solidFill>
                <a:schemeClr val="tx2">
                  <a:lumMod val="50000"/>
                  <a:lumOff val="50000"/>
                </a:schemeClr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35" name="下箭头 34"/>
          <p:cNvSpPr/>
          <p:nvPr/>
        </p:nvSpPr>
        <p:spPr>
          <a:xfrm rot="10800000" flipH="1">
            <a:off x="6786578" y="1857364"/>
            <a:ext cx="142876" cy="714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5643570" y="214290"/>
            <a:ext cx="2500330" cy="1615827"/>
          </a:xfrm>
          <a:prstGeom prst="rect">
            <a:avLst/>
          </a:prstGeom>
          <a:solidFill>
            <a:schemeClr val="bg1"/>
          </a:solidFill>
          <a:ln w="38100">
            <a:solidFill>
              <a:srgbClr val="3333FF"/>
            </a:solidFill>
            <a:miter lim="800000"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zh-CN" altLang="en-US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电磁波的辐射（产生）及应用</a:t>
            </a:r>
            <a:endParaRPr kumimoji="1" lang="en-US" altLang="zh-CN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  <a:p>
            <a:pPr algn="just" eaLnBrk="1" hangingPunct="1">
              <a:spcBef>
                <a:spcPct val="50000"/>
              </a:spcBef>
            </a:pPr>
            <a:r>
              <a:rPr kumimoji="1" lang="zh-CN" alt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仿宋_GB2312" pitchFamily="49" charset="-122"/>
                <a:ea typeface="仿宋_GB2312" pitchFamily="49" charset="-122"/>
              </a:rPr>
              <a:t>推迟位的多极展开、电偶极子和磁偶极子的辐射场，线天线的辐射场</a:t>
            </a:r>
            <a:endParaRPr kumimoji="1" lang="en-US" altLang="zh-CN" dirty="0">
              <a:solidFill>
                <a:schemeClr val="tx2">
                  <a:lumMod val="50000"/>
                  <a:lumOff val="50000"/>
                </a:schemeClr>
              </a:solidFill>
              <a:latin typeface="仿宋_GB2312" pitchFamily="49" charset="-122"/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609600"/>
            <a:ext cx="8229600" cy="55213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 教材与参考书</a:t>
            </a:r>
            <a:endParaRPr lang="zh-CN" altLang="en-US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/>
              <a:t>《</a:t>
            </a:r>
            <a:r>
              <a:rPr lang="zh-CN" altLang="en-US" sz="2400" dirty="0"/>
              <a:t>电磁场理论基础</a:t>
            </a:r>
            <a:r>
              <a:rPr lang="en-US" altLang="zh-CN" sz="2400" dirty="0"/>
              <a:t>》 </a:t>
            </a:r>
            <a:r>
              <a:rPr lang="zh-CN" altLang="en-US" sz="2400" dirty="0"/>
              <a:t>王蔷、李国定等著 清华大学出版社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762000" y="1981200"/>
            <a:ext cx="7391400" cy="34163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/>
              <a:t>主要参考书</a:t>
            </a:r>
            <a:endParaRPr lang="zh-CN" altLang="en-US" sz="2400" b="1" dirty="0"/>
          </a:p>
          <a:p>
            <a:endParaRPr lang="zh-CN" altLang="en-US" sz="2400" dirty="0"/>
          </a:p>
          <a:p>
            <a:r>
              <a:rPr lang="en-US" altLang="zh-CN" sz="2400" dirty="0"/>
              <a:t>【1】 J. D.  Kraus</a:t>
            </a:r>
            <a:r>
              <a:rPr lang="zh-CN" altLang="en-US" sz="2400" dirty="0"/>
              <a:t>，</a:t>
            </a:r>
            <a:r>
              <a:rPr lang="en-US" altLang="zh-CN" sz="2400" dirty="0"/>
              <a:t>Electromagnetism with</a:t>
            </a:r>
            <a:endParaRPr lang="en-US" altLang="zh-CN" sz="2400" dirty="0"/>
          </a:p>
          <a:p>
            <a:r>
              <a:rPr lang="en-US" altLang="zh-CN" sz="2400" dirty="0"/>
              <a:t>            Application</a:t>
            </a:r>
            <a:r>
              <a:rPr lang="zh-CN" altLang="en-US" sz="2400" dirty="0"/>
              <a:t>（</a:t>
            </a:r>
            <a:r>
              <a:rPr lang="en-US" altLang="zh-CN" sz="2400" dirty="0"/>
              <a:t>Fifth Edition</a:t>
            </a:r>
            <a:r>
              <a:rPr lang="zh-CN" altLang="en-US" sz="2400" dirty="0"/>
              <a:t>）</a:t>
            </a:r>
            <a:endParaRPr lang="zh-CN" altLang="en-US" sz="2400" dirty="0"/>
          </a:p>
          <a:p>
            <a:r>
              <a:rPr lang="en-US" altLang="zh-CN" sz="2400" dirty="0"/>
              <a:t>【2】 </a:t>
            </a:r>
            <a:r>
              <a:rPr lang="zh-CN" altLang="en-US" sz="2400" dirty="0"/>
              <a:t>毕德显，电磁场理论，电子工业出版社</a:t>
            </a:r>
            <a:endParaRPr lang="zh-CN" altLang="en-US" sz="2400" dirty="0"/>
          </a:p>
          <a:p>
            <a:r>
              <a:rPr lang="en-US" altLang="zh-CN" sz="2400" dirty="0"/>
              <a:t>【3】 </a:t>
            </a:r>
            <a:r>
              <a:rPr lang="zh-CN" altLang="en-US" sz="2400" dirty="0"/>
              <a:t>郭硕鸿，电动力学（第二版）</a:t>
            </a:r>
            <a:endParaRPr lang="zh-CN" altLang="en-US" sz="2400" dirty="0"/>
          </a:p>
          <a:p>
            <a:r>
              <a:rPr lang="en-US" altLang="zh-CN" sz="2400" dirty="0"/>
              <a:t>【4】 </a:t>
            </a:r>
            <a:r>
              <a:rPr lang="zh-CN" altLang="en-US" sz="2400" dirty="0"/>
              <a:t>王蔷等，电磁场理论基础，清华大学出版社</a:t>
            </a:r>
            <a:endParaRPr lang="zh-CN" altLang="en-US" sz="2400" dirty="0"/>
          </a:p>
          <a:p>
            <a:r>
              <a:rPr lang="en-US" altLang="zh-CN" sz="2400" dirty="0"/>
              <a:t>【5】 </a:t>
            </a:r>
            <a:r>
              <a:rPr lang="zh-CN" altLang="en-US" sz="2400" dirty="0"/>
              <a:t>谢处方，电磁场与电磁波，高等教育出版社</a:t>
            </a:r>
            <a:endParaRPr lang="en-US" altLang="zh-CN" sz="2400" dirty="0"/>
          </a:p>
          <a:p>
            <a:r>
              <a:rPr lang="en-US" altLang="zh-CN" sz="2400" dirty="0"/>
              <a:t>【6】 J. D.  </a:t>
            </a:r>
            <a:r>
              <a:rPr lang="zh-CN" altLang="en-US" sz="2400" dirty="0"/>
              <a:t>杰克逊，经典电动力学（第三版）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685800" y="457200"/>
            <a:ext cx="533400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200" b="1" dirty="0"/>
              <a:t>学时、学分、作业与考试</a:t>
            </a:r>
            <a:endParaRPr lang="zh-CN" altLang="en-US" sz="3200" b="1" dirty="0"/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838200" y="1295400"/>
            <a:ext cx="6400800" cy="4327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200" b="1" dirty="0"/>
              <a:t>（</a:t>
            </a:r>
            <a:r>
              <a:rPr lang="en-US" altLang="zh-CN" sz="3200" b="1" dirty="0"/>
              <a:t>1</a:t>
            </a:r>
            <a:r>
              <a:rPr lang="zh-CN" altLang="en-US" sz="3200" b="1" dirty="0"/>
              <a:t>）</a:t>
            </a:r>
            <a:r>
              <a:rPr lang="en-US" altLang="zh-CN" sz="3200" b="1" dirty="0"/>
              <a:t>60</a:t>
            </a:r>
            <a:r>
              <a:rPr lang="zh-CN" altLang="en-US" sz="3200" b="1" dirty="0"/>
              <a:t>学时</a:t>
            </a:r>
            <a:endParaRPr lang="zh-CN" altLang="en-US" sz="3200" b="1" dirty="0"/>
          </a:p>
          <a:p>
            <a:pPr>
              <a:spcBef>
                <a:spcPct val="50000"/>
              </a:spcBef>
              <a:defRPr/>
            </a:pPr>
            <a:r>
              <a:rPr lang="zh-CN" altLang="en-US" sz="3200" b="1" dirty="0"/>
              <a:t>（</a:t>
            </a:r>
            <a:r>
              <a:rPr lang="en-US" altLang="zh-CN" sz="3200" b="1" dirty="0"/>
              <a:t>2</a:t>
            </a:r>
            <a:r>
              <a:rPr lang="zh-CN" altLang="en-US" sz="3200" b="1" dirty="0"/>
              <a:t>）</a:t>
            </a:r>
            <a:r>
              <a:rPr lang="en-US" altLang="zh-CN" sz="3200" b="1" dirty="0"/>
              <a:t>3</a:t>
            </a:r>
            <a:r>
              <a:rPr lang="zh-CN" altLang="en-US" sz="3200" b="1" dirty="0"/>
              <a:t>学分</a:t>
            </a:r>
            <a:endParaRPr lang="zh-CN" altLang="en-US" sz="3200" b="1" dirty="0"/>
          </a:p>
          <a:p>
            <a:pPr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3200" b="1" dirty="0"/>
              <a:t>（</a:t>
            </a:r>
            <a:r>
              <a:rPr lang="en-US" altLang="zh-CN" sz="3200" b="1" dirty="0"/>
              <a:t>3</a:t>
            </a:r>
            <a:r>
              <a:rPr lang="zh-CN" altLang="en-US" sz="3200" b="1" dirty="0"/>
              <a:t>）每周一次作业</a:t>
            </a:r>
            <a:endParaRPr lang="zh-CN" altLang="en-US" sz="3200" b="1" dirty="0"/>
          </a:p>
          <a:p>
            <a:pPr>
              <a:defRPr/>
            </a:pPr>
            <a:r>
              <a:rPr lang="zh-CN" altLang="en-US" sz="3200" b="1" dirty="0"/>
              <a:t>（</a:t>
            </a:r>
            <a:r>
              <a:rPr lang="en-US" altLang="zh-CN" sz="3200" b="1" dirty="0"/>
              <a:t>4</a:t>
            </a:r>
            <a:r>
              <a:rPr lang="zh-CN" altLang="en-US" sz="3200" b="1" dirty="0"/>
              <a:t>）考核方式：</a:t>
            </a:r>
            <a:endParaRPr lang="zh-CN" altLang="en-US" sz="3200" b="1" dirty="0"/>
          </a:p>
          <a:p>
            <a:pPr>
              <a:defRPr/>
            </a:pPr>
            <a:r>
              <a:rPr lang="zh-CN" altLang="en-US" sz="3200" b="1" dirty="0"/>
              <a:t>    作业     期末考核 </a:t>
            </a:r>
            <a:endParaRPr lang="zh-CN" altLang="en-US" sz="3200" b="1" dirty="0"/>
          </a:p>
          <a:p>
            <a:pPr>
              <a:defRPr/>
            </a:pPr>
            <a:r>
              <a:rPr lang="zh-CN" altLang="en-US" sz="3200" b="1" dirty="0"/>
              <a:t>    </a:t>
            </a:r>
            <a:r>
              <a:rPr lang="en-US" altLang="zh-CN" sz="3200" b="1" dirty="0"/>
              <a:t>30</a:t>
            </a:r>
            <a:r>
              <a:rPr lang="zh-CN" altLang="en-US" sz="3200" b="1" dirty="0"/>
              <a:t>％     </a:t>
            </a:r>
            <a:r>
              <a:rPr lang="en-US" altLang="zh-CN" sz="3200" b="1" dirty="0"/>
              <a:t>70</a:t>
            </a:r>
            <a:r>
              <a:rPr lang="zh-CN" altLang="en-US" sz="3200" b="1" dirty="0"/>
              <a:t>％</a:t>
            </a:r>
            <a:endParaRPr lang="zh-CN" altLang="en-US" sz="3200" b="1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Font typeface="Wingdings" panose="05000000000000000000" pitchFamily="2" charset="2"/>
              <a:buNone/>
              <a:defRPr/>
            </a:pPr>
            <a:endParaRPr lang="en-US" altLang="zh-CN" sz="3200" b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勤于思考，悟物穷理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zh-CN" altLang="en-US" dirty="0"/>
              <a:t>认真听讲  积极问答</a:t>
            </a:r>
            <a:endParaRPr lang="en-US" altLang="zh-CN" dirty="0"/>
          </a:p>
          <a:p>
            <a:r>
              <a:rPr lang="zh-CN" altLang="en-US" dirty="0"/>
              <a:t>死记硬背  毫无意义</a:t>
            </a:r>
            <a:endParaRPr lang="en-US" altLang="zh-CN" dirty="0"/>
          </a:p>
          <a:p>
            <a:r>
              <a:rPr lang="zh-CN" altLang="en-US" dirty="0"/>
              <a:t>梳理思路  总结经验</a:t>
            </a:r>
            <a:endParaRPr lang="en-US" altLang="zh-CN" dirty="0"/>
          </a:p>
          <a:p>
            <a:r>
              <a:rPr lang="zh-CN" altLang="en-US" dirty="0"/>
              <a:t>开阔眼界  扩展知识</a:t>
            </a:r>
            <a:endParaRPr lang="en-US" altLang="zh-CN" dirty="0"/>
          </a:p>
          <a:p>
            <a:r>
              <a:rPr lang="zh-CN" altLang="en-US" dirty="0"/>
              <a:t>适量练习  熟练掌握</a:t>
            </a:r>
            <a:endParaRPr lang="en-US" altLang="zh-CN" dirty="0"/>
          </a:p>
          <a:p>
            <a:r>
              <a:rPr lang="zh-CN" altLang="en-US" dirty="0"/>
              <a:t>重视数学  终身受益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724128" y="1700808"/>
            <a:ext cx="2285241" cy="37326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+mj-ea"/>
                <a:ea typeface="+mj-ea"/>
              </a:rPr>
              <a:t>细推物理须行乐</a:t>
            </a:r>
            <a:endParaRPr lang="en-US" altLang="zh-CN" sz="3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+mj-ea"/>
                <a:ea typeface="+mj-ea"/>
              </a:rPr>
              <a:t>何用浮名绊此身</a:t>
            </a:r>
            <a:endParaRPr lang="en-US" altLang="zh-CN" sz="3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+mj-ea"/>
                <a:ea typeface="+mj-ea"/>
              </a:rPr>
              <a:t>          </a:t>
            </a:r>
            <a:r>
              <a:rPr lang="zh-CN" altLang="en-US" sz="3200" dirty="0">
                <a:latin typeface="+mj-ea"/>
                <a:ea typeface="+mj-ea"/>
              </a:rPr>
              <a:t>唐</a:t>
            </a:r>
            <a:r>
              <a:rPr lang="en-US" altLang="zh-CN" sz="3200" dirty="0">
                <a:latin typeface="+mj-ea"/>
                <a:ea typeface="+mj-ea"/>
              </a:rPr>
              <a:t>.</a:t>
            </a:r>
            <a:r>
              <a:rPr lang="zh-CN" altLang="en-US" sz="3200" dirty="0">
                <a:latin typeface="+mj-ea"/>
                <a:ea typeface="+mj-ea"/>
              </a:rPr>
              <a:t>杜甫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26" y="1428736"/>
            <a:ext cx="1920240" cy="315601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472" y="1571612"/>
            <a:ext cx="2643206" cy="2286016"/>
          </a:xfrm>
          <a:prstGeom prst="rect">
            <a:avLst/>
          </a:prstGeom>
        </p:spPr>
      </p:pic>
      <p:pic>
        <p:nvPicPr>
          <p:cNvPr id="6" name="imgPicture" descr="https://gss2.bdstatic.com/-fo3dSag_xI4khGkpoWK1HF6hhy/baike/c0%3Dbaike80%2C5%2C5%2C80%2C26/sign=0b6b848de11190ef15f69a8daf72f673/4afbfbedab64034ff6ae9666a9c379310a551d6a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8" y="4857760"/>
            <a:ext cx="3136285" cy="1404620"/>
          </a:xfrm>
          <a:prstGeom prst="rect">
            <a:avLst/>
          </a:prstGeom>
          <a:noFill/>
          <a:ln>
            <a:noFill/>
          </a:ln>
        </p:spPr>
      </p:pic>
      <p:sp>
        <p:nvSpPr>
          <p:cNvPr id="1423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42337" name="Picture 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6248" y="5214950"/>
            <a:ext cx="2327688" cy="642942"/>
          </a:xfrm>
          <a:prstGeom prst="rect">
            <a:avLst/>
          </a:prstGeom>
          <a:noFill/>
        </p:spPr>
      </p:pic>
      <p:sp>
        <p:nvSpPr>
          <p:cNvPr id="142339" name="Rectangle 3"/>
          <p:cNvSpPr>
            <a:spLocks noChangeArrowheads="1"/>
          </p:cNvSpPr>
          <p:nvPr/>
        </p:nvSpPr>
        <p:spPr bwMode="auto">
          <a:xfrm>
            <a:off x="0" y="34290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im525g.jpg"/>
          <p:cNvPicPr>
            <a:picLocks noChangeAspect="1"/>
          </p:cNvPicPr>
          <p:nvPr/>
        </p:nvPicPr>
        <p:blipFill>
          <a:blip r:embed="rId1"/>
          <a:srcRect t="7845" b="13705"/>
          <a:stretch>
            <a:fillRect/>
          </a:stretch>
        </p:blipFill>
        <p:spPr>
          <a:xfrm>
            <a:off x="2143108" y="142852"/>
            <a:ext cx="6429420" cy="2857520"/>
          </a:xfrm>
          <a:prstGeom prst="rect">
            <a:avLst/>
          </a:prstGeom>
        </p:spPr>
      </p:pic>
      <p:pic>
        <p:nvPicPr>
          <p:cNvPr id="5" name="图片 4" descr="tim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12" y="3143248"/>
            <a:ext cx="5533264" cy="3453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224" y="714356"/>
            <a:ext cx="714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社会与科技发展背景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287338"/>
            <a:ext cx="6553200" cy="936625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一、电磁场理论发展简史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988840"/>
            <a:ext cx="6059016" cy="2764904"/>
          </a:xfrm>
          <a:ln>
            <a:solidFill>
              <a:schemeClr val="bg1"/>
            </a:solidFill>
          </a:ln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电、磁现象是大自然最重要的往来现象，也最早    被科学家们关心和研究的物理现象，在公元前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多年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管子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地数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中写到“上有磁石者，其下有金铜”。但由于科技落后，且电磁场现象看不到摸不着，在很长一段历史中都未能发展。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chiwen2010111503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228184" y="1628800"/>
            <a:ext cx="2843808" cy="190128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9512" y="4797152"/>
            <a:ext cx="8604448" cy="159332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</a:pP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19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世纪以前，电、磁现象作为两个独立的物理现象，没有发现电与磁的联系。但是由于这些研究（特别是伏打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1799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年发明了电池），为电磁学理论的建立奠定了基础。</a:t>
            </a:r>
            <a:endParaRPr lang="zh-CN" altLang="en-US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48264" y="3717032"/>
            <a:ext cx="15087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+mn-ea"/>
                <a:ea typeface="+mn-ea"/>
              </a:rPr>
              <a:t>鸱（</a:t>
            </a:r>
            <a:r>
              <a:rPr lang="en-US" altLang="zh-CN" sz="2000" b="1" dirty="0">
                <a:latin typeface="+mn-ea"/>
                <a:ea typeface="+mn-ea"/>
              </a:rPr>
              <a:t>chi</a:t>
            </a:r>
            <a:r>
              <a:rPr lang="zh-CN" altLang="en-US" sz="2000" b="1" dirty="0">
                <a:latin typeface="+mn-ea"/>
                <a:ea typeface="+mn-ea"/>
              </a:rPr>
              <a:t>）鱼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7544" y="1340768"/>
            <a:ext cx="5032147" cy="497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3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．电磁场理论的早期研究 </a:t>
            </a:r>
            <a:endParaRPr lang="zh-CN" altLang="en-US" sz="32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oulemb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7088" y="1628775"/>
            <a:ext cx="3343275" cy="41148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779838" y="1916113"/>
            <a:ext cx="4537075" cy="368141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609600" indent="-609600">
              <a:lnSpc>
                <a:spcPct val="120000"/>
              </a:lnSpc>
              <a:spcBef>
                <a:spcPct val="20000"/>
              </a:spcBef>
              <a:buSzPct val="80000"/>
            </a:pPr>
            <a:r>
              <a:rPr kumimoji="1" lang="en-US" altLang="zh-CN" sz="2800" b="1" dirty="0">
                <a:solidFill>
                  <a:srgbClr val="000066"/>
                </a:solidFill>
                <a:latin typeface="Verdana" panose="020B0604030504040204" pitchFamily="34" charset="0"/>
              </a:rPr>
              <a:t>          </a:t>
            </a:r>
            <a:r>
              <a:rPr kumimoji="1"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库仑于</a:t>
            </a:r>
            <a:r>
              <a:rPr kumimoji="1" lang="en-US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1779</a:t>
            </a:r>
            <a:r>
              <a:rPr kumimoji="1"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年通过实验和采用类比方法归纳、导出了两个静止点电荷间的相互作用规律，即库仑定律，是静电学理论建立的实验基础。</a:t>
            </a:r>
            <a:endParaRPr kumimoji="1" lang="zh-CN" altLang="en-US" sz="2800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1472" y="785794"/>
            <a:ext cx="4184159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3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．电磁场理论的建立</a:t>
            </a:r>
            <a:endParaRPr lang="zh-CN" altLang="en-US" sz="32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1"/>
          <p:cNvSpPr>
            <a:spLocks noChangeArrowheads="1"/>
          </p:cNvSpPr>
          <p:nvPr/>
        </p:nvSpPr>
        <p:spPr bwMode="auto">
          <a:xfrm>
            <a:off x="787174" y="3213075"/>
            <a:ext cx="7561262" cy="2016125"/>
          </a:xfrm>
          <a:prstGeom prst="roundRect">
            <a:avLst>
              <a:gd name="adj" fmla="val 9208"/>
            </a:avLst>
          </a:prstGeom>
          <a:solidFill>
            <a:schemeClr val="bg2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" name="Picture 12" descr="奥斯特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80849" y="3357538"/>
            <a:ext cx="1390650" cy="1800225"/>
          </a:xfrm>
          <a:prstGeom prst="rect">
            <a:avLst/>
          </a:prstGeom>
          <a:noFill/>
        </p:spPr>
      </p:pic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2515961" y="3355950"/>
            <a:ext cx="5545138" cy="16478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zh-CN" altLang="en-US" sz="3000" b="1" dirty="0">
                <a:solidFill>
                  <a:srgbClr val="FF0000"/>
                </a:solidFill>
                <a:latin typeface="宋体" panose="02010600030101010101" pitchFamily="2" charset="-122"/>
              </a:rPr>
              <a:t>奥斯特</a:t>
            </a:r>
            <a:r>
              <a:rPr lang="zh-CN" altLang="en-US" sz="3000" b="1" dirty="0">
                <a:latin typeface="宋体" panose="02010600030101010101" pitchFamily="2" charset="-122"/>
              </a:rPr>
              <a:t>是谢林的信徒，从</a:t>
            </a:r>
            <a:r>
              <a:rPr lang="en-US" altLang="zh-CN" sz="3000" b="1" dirty="0">
                <a:latin typeface="宋体" panose="02010600030101010101" pitchFamily="2" charset="-122"/>
              </a:rPr>
              <a:t>1807</a:t>
            </a:r>
            <a:r>
              <a:rPr lang="zh-CN" altLang="en-US" sz="3000" b="1" dirty="0">
                <a:latin typeface="宋体" panose="02010600030101010101" pitchFamily="2" charset="-122"/>
              </a:rPr>
              <a:t>年</a:t>
            </a:r>
            <a:endParaRPr lang="zh-CN" altLang="en-US" sz="3000" b="1" dirty="0">
              <a:latin typeface="宋体" panose="02010600030101010101" pitchFamily="2" charset="-122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zh-CN" altLang="en-US" sz="3000" b="1" dirty="0">
                <a:latin typeface="宋体" panose="02010600030101010101" pitchFamily="2" charset="-122"/>
              </a:rPr>
              <a:t>开始研究电与磁之间的关系。</a:t>
            </a:r>
            <a:endParaRPr lang="zh-CN" altLang="en-US" sz="3000" b="1" dirty="0">
              <a:latin typeface="宋体" panose="02010600030101010101" pitchFamily="2" charset="-122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zh-CN" sz="3000" b="1" dirty="0">
                <a:latin typeface="宋体" panose="02010600030101010101" pitchFamily="2" charset="-122"/>
              </a:rPr>
              <a:t>1820</a:t>
            </a:r>
            <a:r>
              <a:rPr lang="zh-CN" altLang="en-US" sz="3000" b="1" dirty="0">
                <a:latin typeface="宋体" panose="02010600030101010101" pitchFamily="2" charset="-122"/>
              </a:rPr>
              <a:t>年发现电流以力作用于磁针</a:t>
            </a:r>
            <a:endParaRPr lang="zh-CN" altLang="en-US" sz="3000" b="1" dirty="0">
              <a:latin typeface="宋体" panose="02010600030101010101" pitchFamily="2" charset="-122"/>
            </a:endParaRPr>
          </a:p>
        </p:txBody>
      </p:sp>
      <p:sp>
        <p:nvSpPr>
          <p:cNvPr id="7" name="AutoShape 14"/>
          <p:cNvSpPr>
            <a:spLocks noChangeArrowheads="1"/>
          </p:cNvSpPr>
          <p:nvPr/>
        </p:nvSpPr>
        <p:spPr bwMode="auto">
          <a:xfrm>
            <a:off x="539552" y="923887"/>
            <a:ext cx="8064500" cy="1800225"/>
          </a:xfrm>
          <a:prstGeom prst="roundRect">
            <a:avLst>
              <a:gd name="adj" fmla="val 7014"/>
            </a:avLst>
          </a:prstGeom>
          <a:solidFill>
            <a:schemeClr val="bg2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algn="ctr">
              <a:spcBef>
                <a:spcPct val="10000"/>
              </a:spcBef>
              <a:spcAft>
                <a:spcPct val="10000"/>
              </a:spcAft>
            </a:pPr>
            <a:r>
              <a:rPr lang="en-US" altLang="zh-CN" sz="3000" b="1" dirty="0"/>
              <a:t>18</a:t>
            </a:r>
            <a:r>
              <a:rPr lang="zh-CN" altLang="en-US" sz="3000" b="1" dirty="0"/>
              <a:t>世纪末期，德国哲学家</a:t>
            </a:r>
            <a:r>
              <a:rPr lang="zh-CN" altLang="en-US" sz="3000" b="1" dirty="0">
                <a:solidFill>
                  <a:srgbClr val="FF0000"/>
                </a:solidFill>
              </a:rPr>
              <a:t>谢林</a:t>
            </a:r>
            <a:r>
              <a:rPr lang="zh-CN" altLang="en-US" sz="3000" b="1" dirty="0"/>
              <a:t>认为</a:t>
            </a:r>
            <a:r>
              <a:rPr lang="en-US" altLang="zh-CN" sz="3000" b="1" dirty="0"/>
              <a:t>,</a:t>
            </a:r>
            <a:r>
              <a:rPr lang="zh-CN" altLang="en-US" sz="3000" b="1" dirty="0"/>
              <a:t>宇宙是有</a:t>
            </a:r>
            <a:endParaRPr lang="zh-CN" altLang="en-US" sz="3000" b="1" dirty="0"/>
          </a:p>
          <a:p>
            <a:pPr algn="ctr">
              <a:spcBef>
                <a:spcPct val="10000"/>
              </a:spcBef>
              <a:spcAft>
                <a:spcPct val="10000"/>
              </a:spcAft>
            </a:pPr>
            <a:r>
              <a:rPr lang="zh-CN" altLang="en-US" sz="3000" b="1" dirty="0"/>
              <a:t>活力的</a:t>
            </a:r>
            <a:r>
              <a:rPr lang="en-US" altLang="zh-CN" sz="3000" b="1" dirty="0"/>
              <a:t>, </a:t>
            </a:r>
            <a:r>
              <a:rPr lang="zh-CN" altLang="en-US" sz="3000" b="1" dirty="0"/>
              <a:t>而不是僵死的</a:t>
            </a:r>
            <a:r>
              <a:rPr lang="en-US" altLang="zh-CN" sz="3000" b="1" dirty="0"/>
              <a:t>,  </a:t>
            </a:r>
            <a:r>
              <a:rPr lang="zh-CN" altLang="en-US" sz="3000" b="1" dirty="0"/>
              <a:t>认为电是宇宙的活力</a:t>
            </a:r>
            <a:endParaRPr lang="zh-CN" altLang="en-US" sz="3000" b="1" dirty="0"/>
          </a:p>
          <a:p>
            <a:pPr algn="ctr">
              <a:spcBef>
                <a:spcPct val="10000"/>
              </a:spcBef>
              <a:spcAft>
                <a:spcPct val="10000"/>
              </a:spcAft>
            </a:pPr>
            <a:r>
              <a:rPr lang="zh-CN" altLang="en-US" sz="3000" b="1" dirty="0"/>
              <a:t>和灵魂；电、磁、光、热现象是相互联系的。</a:t>
            </a:r>
            <a:endParaRPr lang="zh-CN" altLang="en-US" sz="30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214282" y="1357298"/>
            <a:ext cx="8715436" cy="3929090"/>
          </a:xfrm>
          <a:prstGeom prst="roundRect">
            <a:avLst>
              <a:gd name="adj" fmla="val 4949"/>
            </a:avLst>
          </a:prstGeom>
          <a:solidFill>
            <a:schemeClr val="bg2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 bwMode="auto">
          <a:xfrm>
            <a:off x="3022570" y="1501760"/>
            <a:ext cx="5835710" cy="3570314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lt"/>
                <a:ea typeface="+mn-ea"/>
                <a:cs typeface="+mn-cs"/>
              </a:rPr>
              <a:t>安培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latin typeface="+mn-lt"/>
                <a:ea typeface="+mn-ea"/>
                <a:cs typeface="+mn-cs"/>
              </a:rPr>
              <a:t>发现作用力的方向和电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latin typeface="+mn-lt"/>
                <a:ea typeface="+mn-ea"/>
                <a:cs typeface="+mn-cs"/>
              </a:rPr>
              <a:t>流的方向以及磁针到通过电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latin typeface="+mn-lt"/>
                <a:ea typeface="+mn-ea"/>
                <a:cs typeface="+mn-cs"/>
              </a:rPr>
              <a:t>流的导线的垂直线方向相互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latin typeface="+mn-lt"/>
                <a:ea typeface="+mn-ea"/>
                <a:cs typeface="+mn-cs"/>
              </a:rPr>
              <a:t>垂直，并定量建立了若干数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latin typeface="+mn-lt"/>
                <a:ea typeface="+mn-ea"/>
                <a:cs typeface="+mn-cs"/>
              </a:rPr>
              <a:t>学公式。这表明，电流与磁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latin typeface="+mn-lt"/>
                <a:ea typeface="+mn-ea"/>
                <a:cs typeface="+mn-cs"/>
              </a:rPr>
              <a:t>之间存在着密切的联系。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15" descr="Ampere">
            <a:hlinkClick r:id="rId1"/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45" y="1501760"/>
            <a:ext cx="2659062" cy="3384550"/>
          </a:xfrm>
          <a:prstGeom prst="rect">
            <a:avLst/>
          </a:prstGeom>
          <a:solidFill>
            <a:schemeClr val="bg2"/>
          </a:solidFill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421063" y="1214422"/>
            <a:ext cx="5111750" cy="40608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 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法拉第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相信电、磁、光、热是相</a:t>
            </a: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 互联系的。奥斯特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1820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年发现</a:t>
            </a: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 电流以力作用于磁针后，法拉第</a:t>
            </a: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 敏锐地意识到磁也一定能够对电</a:t>
            </a: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 产生影响。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1821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年他开始探索磁</a:t>
            </a: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 生电的实验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1831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年他发现：</a:t>
            </a: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 当磁捧插入导体线圈时；导线圈</a:t>
            </a: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 中就产生电流。这表明，电与磁</a:t>
            </a: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 之间存在着密切的联系。</a:t>
            </a: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</p:txBody>
      </p:sp>
      <p:pic>
        <p:nvPicPr>
          <p:cNvPr id="5" name="Picture 3" descr="Faraday">
            <a:hlinkClick r:id="rId1"/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242997"/>
            <a:ext cx="2914650" cy="388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龙腾四海">
  <a:themeElements>
    <a:clrScheme name="龙腾四海">
      <a:dk1>
        <a:sysClr val="windowText" lastClr="000000"/>
      </a:dk1>
      <a:lt1>
        <a:sysClr val="window" lastClr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80FF"/>
      </a:hlink>
      <a:folHlink>
        <a:srgbClr val="FF00FF"/>
      </a:folHlink>
    </a:clrScheme>
    <a:fontScheme name="龙腾四海">
      <a:majorFont>
        <a:latin typeface="Maiandra GD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중고딕"/>
        <a:font script="Hans" typeface="隶书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HY견명조"/>
        <a:font script="Hans" typeface="华文楷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龙腾四海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hueMod val="100000"/>
                <a:satMod val="250000"/>
              </a:schemeClr>
            </a:gs>
            <a:gs pos="75000">
              <a:schemeClr val="phClr">
                <a:tint val="80000"/>
                <a:shade val="100000"/>
                <a:hueMod val="100000"/>
                <a:satMod val="375000"/>
              </a:schemeClr>
            </a:gs>
            <a:gs pos="100000">
              <a:schemeClr val="phClr">
                <a:tint val="50000"/>
                <a:shade val="100000"/>
                <a:hueMod val="100000"/>
                <a:satMod val="5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50000"/>
                <a:hueMod val="100000"/>
                <a:satMod val="100000"/>
              </a:schemeClr>
              <a:schemeClr val="phClr">
                <a:tint val="100000"/>
                <a:shade val="75000"/>
                <a:hueMod val="100000"/>
                <a:satMod val="100000"/>
              </a:schemeClr>
            </a:duotone>
          </a:blip>
          <a:tile tx="0" ty="0" sx="50000" sy="50000" flip="none" algn="ctr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2700" h="12700" prst="relaxedInset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  <a:outerShdw blurRad="44450" dist="50800" dir="3300000" sx="99000" sy="99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contrasting" dir="tl">
              <a:rot lat="0" lon="0" rev="14220000"/>
            </a:lightRig>
          </a:scene3d>
          <a:sp3d prstMaterial="dkEdge">
            <a:bevelT w="63500" h="63500"/>
            <a:bevelB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bg1">
                <a:tint val="100000"/>
                <a:shade val="100000"/>
                <a:hueMod val="100000"/>
                <a:satMod val="150000"/>
              </a:schemeClr>
            </a:gs>
            <a:gs pos="55000">
              <a:schemeClr val="bg1">
                <a:tint val="100000"/>
                <a:shade val="90000"/>
                <a:hueMod val="100000"/>
                <a:satMod val="375000"/>
              </a:schemeClr>
            </a:gs>
            <a:gs pos="100000">
              <a:schemeClr val="phClr">
                <a:tint val="88000"/>
                <a:shade val="100000"/>
                <a:hueMod val="100000"/>
                <a:satMod val="500000"/>
              </a:schemeClr>
            </a:gs>
          </a:gsLst>
          <a:lin ang="5400000" scaled="1"/>
        </a:gradFill>
        <a:blipFill>
          <a:blip xmlns:r="http://schemas.openxmlformats.org/officeDocument/2006/relationships" r:embed="rId2">
            <a:duotone>
              <a:schemeClr val="phClr">
                <a:shade val="30000"/>
                <a:satMod val="555000"/>
              </a:schemeClr>
              <a:schemeClr val="phClr">
                <a:tint val="96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Dragon</Template>
  <TotalTime>0</TotalTime>
  <Words>3513</Words>
  <Application>WPS 演示</Application>
  <PresentationFormat>全屏显示(4:3)</PresentationFormat>
  <Paragraphs>386</Paragraphs>
  <Slides>46</Slides>
  <Notes>8</Notes>
  <HiddenSlides>0</HiddenSlides>
  <MMClips>1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46</vt:i4>
      </vt:variant>
    </vt:vector>
  </HeadingPairs>
  <TitlesOfParts>
    <vt:vector size="76" baseType="lpstr">
      <vt:lpstr>Arial</vt:lpstr>
      <vt:lpstr>宋体</vt:lpstr>
      <vt:lpstr>Wingdings</vt:lpstr>
      <vt:lpstr>Verdana</vt:lpstr>
      <vt:lpstr>Maiandra GD</vt:lpstr>
      <vt:lpstr>隶书</vt:lpstr>
      <vt:lpstr>Wingdings 2</vt:lpstr>
      <vt:lpstr>Arial</vt:lpstr>
      <vt:lpstr>Times New Roman</vt:lpstr>
      <vt:lpstr>楷体_GB2312</vt:lpstr>
      <vt:lpstr>新宋体</vt:lpstr>
      <vt:lpstr>华文楷体</vt:lpstr>
      <vt:lpstr>黑体</vt:lpstr>
      <vt:lpstr>Cambria</vt:lpstr>
      <vt:lpstr>微软雅黑</vt:lpstr>
      <vt:lpstr>仿宋</vt:lpstr>
      <vt:lpstr>Courier New</vt:lpstr>
      <vt:lpstr>R Frutiger Roman</vt:lpstr>
      <vt:lpstr>Liberation Mono</vt:lpstr>
      <vt:lpstr>Helvetica 65 Medium</vt:lpstr>
      <vt:lpstr>Arial Black</vt:lpstr>
      <vt:lpstr>幼圆</vt:lpstr>
      <vt:lpstr>仿宋_GB2312</vt:lpstr>
      <vt:lpstr>Arial Unicode MS</vt:lpstr>
      <vt:lpstr>龙腾四海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太阳风暴下的地球磁场</vt:lpstr>
      <vt:lpstr>PowerPoint 演示文稿</vt:lpstr>
      <vt:lpstr>一、电磁场理论发展简史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二、电磁场理论的性质和地位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几点讨论</vt:lpstr>
      <vt:lpstr>三、电磁场理论的应用</vt:lpstr>
      <vt:lpstr>实际生活中用到的电磁场</vt:lpstr>
      <vt:lpstr>立体电影</vt:lpstr>
      <vt:lpstr>在国防上的应用</vt:lpstr>
      <vt:lpstr>卫星定位技术</vt:lpstr>
      <vt:lpstr>电磁场理论与现代通信技术</vt:lpstr>
      <vt:lpstr>现代电子技术</vt:lpstr>
      <vt:lpstr>连接中的电磁场问题</vt:lpstr>
      <vt:lpstr>信号完整性</vt:lpstr>
      <vt:lpstr>低噪放设计</vt:lpstr>
      <vt:lpstr>汽车EMI/EMC</vt:lpstr>
      <vt:lpstr>天线</vt:lpstr>
      <vt:lpstr>暗室</vt:lpstr>
      <vt:lpstr>磁悬浮</vt:lpstr>
      <vt:lpstr>电磁脉冲炸弹</vt:lpstr>
      <vt:lpstr>舰载激光炮</vt:lpstr>
      <vt:lpstr>四、学习的目的、方法及其要求</vt:lpstr>
      <vt:lpstr>PowerPoint 演示文稿</vt:lpstr>
      <vt:lpstr>五、课程内容安排</vt:lpstr>
      <vt:lpstr>PowerPoint 演示文稿</vt:lpstr>
      <vt:lpstr>PowerPoint 演示文稿</vt:lpstr>
      <vt:lpstr>PowerPoint 演示文稿</vt:lpstr>
      <vt:lpstr>勤于思考，悟物穷理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IBMUSER</dc:creator>
  <cp:lastModifiedBy>Chialyi</cp:lastModifiedBy>
  <cp:revision>54</cp:revision>
  <dcterms:created xsi:type="dcterms:W3CDTF">2008-09-05T08:56:00Z</dcterms:created>
  <dcterms:modified xsi:type="dcterms:W3CDTF">2024-09-13T09:01:44Z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5583E09FC010498CA1D77DEEC1A9E2A1_13</vt:lpwstr>
  </property>
  <property fmtid="{D5CDD505-2E9C-101B-9397-08002B2CF9AE}" pid="3" name="KSOProductBuildVer">
    <vt:lpwstr>2052-12.1.0.18240</vt:lpwstr>
  </property>
</Properties>
</file>